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3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76" r:id="rId4"/>
    <p:sldId id="278" r:id="rId5"/>
    <p:sldId id="279" r:id="rId6"/>
    <p:sldId id="307" r:id="rId7"/>
    <p:sldId id="324" r:id="rId8"/>
    <p:sldId id="316" r:id="rId9"/>
    <p:sldId id="325" r:id="rId10"/>
    <p:sldId id="314" r:id="rId11"/>
  </p:sldIdLst>
  <p:sldSz cx="12192000" cy="6858000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AA"/>
    <a:srgbClr val="FFFFFF"/>
    <a:srgbClr val="FDFDFD"/>
    <a:srgbClr val="000000"/>
    <a:srgbClr val="0021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118" autoAdjust="0"/>
  </p:normalViewPr>
  <p:slideViewPr>
    <p:cSldViewPr snapToGrid="0">
      <p:cViewPr varScale="1">
        <p:scale>
          <a:sx n="69" d="100"/>
          <a:sy n="69" d="100"/>
        </p:scale>
        <p:origin x="65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-2484" y="-72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139EC9-6BB1-43E9-A7E9-1DB7736EC673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8B3FBE-42C1-4464-A733-7946123BA4C2}">
      <dgm:prSet phldrT="[Text]"/>
      <dgm:spPr/>
      <dgm:t>
        <a:bodyPr/>
        <a:lstStyle/>
        <a:p>
          <a:r>
            <a:rPr lang="en-US" dirty="0" smtClean="0"/>
            <a:t>Person Centered Discovery (Getting to Know the Person)</a:t>
          </a:r>
          <a:endParaRPr lang="en-US" dirty="0"/>
        </a:p>
      </dgm:t>
    </dgm:pt>
    <dgm:pt modelId="{E12C90CF-93C6-4B49-934D-349BA470D7A3}" type="parTrans" cxnId="{F6B7E810-1DD1-4FD8-9BCA-2C0E5CD4617B}">
      <dgm:prSet/>
      <dgm:spPr/>
      <dgm:t>
        <a:bodyPr/>
        <a:lstStyle/>
        <a:p>
          <a:endParaRPr lang="en-US"/>
        </a:p>
      </dgm:t>
    </dgm:pt>
    <dgm:pt modelId="{7A57CB70-B00A-4EFA-99C0-B2CF51825A77}" type="sibTrans" cxnId="{F6B7E810-1DD1-4FD8-9BCA-2C0E5CD4617B}">
      <dgm:prSet/>
      <dgm:spPr/>
      <dgm:t>
        <a:bodyPr/>
        <a:lstStyle/>
        <a:p>
          <a:endParaRPr lang="en-US"/>
        </a:p>
      </dgm:t>
    </dgm:pt>
    <dgm:pt modelId="{56307B8C-42FE-49D5-8E0A-D638D2A52E2C}">
      <dgm:prSet phldrT="[Text]"/>
      <dgm:spPr/>
      <dgm:t>
        <a:bodyPr/>
        <a:lstStyle/>
        <a:p>
          <a:r>
            <a:rPr lang="en-US" dirty="0" smtClean="0"/>
            <a:t>What</a:t>
          </a:r>
        </a:p>
        <a:p>
          <a:r>
            <a:rPr lang="en-US" dirty="0" smtClean="0"/>
            <a:t>When/How much</a:t>
          </a:r>
        </a:p>
        <a:p>
          <a:r>
            <a:rPr lang="en-US" dirty="0" smtClean="0"/>
            <a:t>With whom</a:t>
          </a:r>
        </a:p>
        <a:p>
          <a:r>
            <a:rPr lang="en-US" dirty="0" smtClean="0"/>
            <a:t>Non-</a:t>
          </a:r>
          <a:r>
            <a:rPr lang="en-US" dirty="0" err="1" smtClean="0"/>
            <a:t>negotiables</a:t>
          </a:r>
          <a:endParaRPr lang="en-US" dirty="0" smtClean="0"/>
        </a:p>
        <a:p>
          <a:endParaRPr lang="en-US" dirty="0"/>
        </a:p>
      </dgm:t>
    </dgm:pt>
    <dgm:pt modelId="{6E4DA4B7-3E6B-4943-A3D9-BE7A8CFB2730}" type="parTrans" cxnId="{232CF9D6-2074-43C3-A3D1-FCAE90C32949}">
      <dgm:prSet/>
      <dgm:spPr/>
      <dgm:t>
        <a:bodyPr/>
        <a:lstStyle/>
        <a:p>
          <a:endParaRPr lang="en-US"/>
        </a:p>
      </dgm:t>
    </dgm:pt>
    <dgm:pt modelId="{FA921FDC-7DA6-4C86-B4BC-DD692986A70C}" type="sibTrans" cxnId="{232CF9D6-2074-43C3-A3D1-FCAE90C32949}">
      <dgm:prSet/>
      <dgm:spPr/>
      <dgm:t>
        <a:bodyPr/>
        <a:lstStyle/>
        <a:p>
          <a:endParaRPr lang="en-US"/>
        </a:p>
      </dgm:t>
    </dgm:pt>
    <dgm:pt modelId="{D74C1FF1-A747-4A94-9DF0-3DFBB2B53575}">
      <dgm:prSet phldrT="[Text]"/>
      <dgm:spPr/>
      <dgm:t>
        <a:bodyPr/>
        <a:lstStyle/>
        <a:p>
          <a:r>
            <a:rPr lang="en-US" dirty="0" smtClean="0"/>
            <a:t>Assessment Information</a:t>
          </a:r>
          <a:endParaRPr lang="en-US" dirty="0"/>
        </a:p>
      </dgm:t>
    </dgm:pt>
    <dgm:pt modelId="{0EB5578D-1689-4B0F-9BC8-27724CDEE1F1}" type="parTrans" cxnId="{BAA2A915-3D71-4A07-A74F-B1F3AD301867}">
      <dgm:prSet/>
      <dgm:spPr/>
      <dgm:t>
        <a:bodyPr/>
        <a:lstStyle/>
        <a:p>
          <a:endParaRPr lang="en-US"/>
        </a:p>
      </dgm:t>
    </dgm:pt>
    <dgm:pt modelId="{0BC01D25-CCF6-4E3B-A7F6-390E47D670B5}" type="sibTrans" cxnId="{BAA2A915-3D71-4A07-A74F-B1F3AD301867}">
      <dgm:prSet/>
      <dgm:spPr/>
      <dgm:t>
        <a:bodyPr/>
        <a:lstStyle/>
        <a:p>
          <a:endParaRPr lang="en-US"/>
        </a:p>
      </dgm:t>
    </dgm:pt>
    <dgm:pt modelId="{38B9AAB4-8B01-44A0-AECB-4E5FE80936A1}">
      <dgm:prSet phldrT="[Text]"/>
      <dgm:spPr/>
      <dgm:t>
        <a:bodyPr/>
        <a:lstStyle/>
        <a:p>
          <a:r>
            <a:rPr lang="en-US" dirty="0" smtClean="0"/>
            <a:t>Day to day needs (functional skills)</a:t>
          </a:r>
        </a:p>
        <a:p>
          <a:r>
            <a:rPr lang="en-US" dirty="0" smtClean="0"/>
            <a:t>Medical needs &amp; risks</a:t>
          </a:r>
        </a:p>
        <a:p>
          <a:r>
            <a:rPr lang="en-US" dirty="0" smtClean="0"/>
            <a:t>Behavioral needs &amp; risks</a:t>
          </a:r>
          <a:endParaRPr lang="en-US" dirty="0"/>
        </a:p>
      </dgm:t>
    </dgm:pt>
    <dgm:pt modelId="{3FB649E8-5219-437A-B7D1-06C9E58093DE}" type="parTrans" cxnId="{E5907138-99FF-404D-8B20-44AB5076D129}">
      <dgm:prSet/>
      <dgm:spPr/>
      <dgm:t>
        <a:bodyPr/>
        <a:lstStyle/>
        <a:p>
          <a:endParaRPr lang="en-US"/>
        </a:p>
      </dgm:t>
    </dgm:pt>
    <dgm:pt modelId="{4320E4B6-178D-4095-89D3-A27E0A5D07DE}" type="sibTrans" cxnId="{E5907138-99FF-404D-8B20-44AB5076D129}">
      <dgm:prSet/>
      <dgm:spPr/>
      <dgm:t>
        <a:bodyPr/>
        <a:lstStyle/>
        <a:p>
          <a:endParaRPr lang="en-US"/>
        </a:p>
      </dgm:t>
    </dgm:pt>
    <dgm:pt modelId="{E5B91951-1200-4B50-9B8F-A6F2DF31ED69}">
      <dgm:prSet phldrT="[Text]"/>
      <dgm:spPr/>
      <dgm:t>
        <a:bodyPr/>
        <a:lstStyle/>
        <a:p>
          <a:r>
            <a:rPr lang="en-US" dirty="0" smtClean="0"/>
            <a:t>Plan of Support</a:t>
          </a:r>
          <a:endParaRPr lang="en-US" dirty="0"/>
        </a:p>
      </dgm:t>
    </dgm:pt>
    <dgm:pt modelId="{8EDEEF8E-E167-4F98-933E-54247EF9A542}" type="parTrans" cxnId="{E209BE65-61EC-4C94-AAA3-1A30018FFA63}">
      <dgm:prSet/>
      <dgm:spPr/>
      <dgm:t>
        <a:bodyPr/>
        <a:lstStyle/>
        <a:p>
          <a:endParaRPr lang="en-US"/>
        </a:p>
      </dgm:t>
    </dgm:pt>
    <dgm:pt modelId="{8BAF8869-8630-437E-91D0-1CE1AB41EEBE}" type="sibTrans" cxnId="{E209BE65-61EC-4C94-AAA3-1A30018FFA63}">
      <dgm:prSet/>
      <dgm:spPr/>
      <dgm:t>
        <a:bodyPr/>
        <a:lstStyle/>
        <a:p>
          <a:endParaRPr lang="en-US"/>
        </a:p>
      </dgm:t>
    </dgm:pt>
    <dgm:pt modelId="{AFE210FC-3ACF-4EC7-929E-889D7F160F05}">
      <dgm:prSet phldrT="[Text]"/>
      <dgm:spPr/>
      <dgm:t>
        <a:bodyPr/>
        <a:lstStyle/>
        <a:p>
          <a:r>
            <a:rPr lang="en-US" dirty="0" err="1" smtClean="0"/>
            <a:t>Vision</a:t>
          </a:r>
          <a:r>
            <a:rPr lang="en-US" dirty="0" err="1" smtClean="0">
              <a:sym typeface="Wingdings" pitchFamily="2" charset="2"/>
            </a:rPr>
            <a:t>Goals</a:t>
          </a:r>
          <a:endParaRPr lang="en-US" dirty="0" smtClean="0">
            <a:sym typeface="Wingdings" pitchFamily="2" charset="2"/>
          </a:endParaRPr>
        </a:p>
        <a:p>
          <a:r>
            <a:rPr lang="en-US" dirty="0" smtClean="0"/>
            <a:t>-&gt;Independence</a:t>
          </a:r>
        </a:p>
        <a:p>
          <a:r>
            <a:rPr lang="en-US" dirty="0" smtClean="0"/>
            <a:t>-&gt;Typical Support</a:t>
          </a:r>
        </a:p>
        <a:p>
          <a:r>
            <a:rPr lang="en-US" dirty="0" smtClean="0"/>
            <a:t>-&gt;Needed Support</a:t>
          </a:r>
        </a:p>
        <a:p>
          <a:r>
            <a:rPr lang="en-US" dirty="0" smtClean="0"/>
            <a:t>-&gt;Med/</a:t>
          </a:r>
          <a:r>
            <a:rPr lang="en-US" dirty="0" err="1" smtClean="0"/>
            <a:t>Beh</a:t>
          </a:r>
          <a:r>
            <a:rPr lang="en-US" dirty="0" smtClean="0"/>
            <a:t> Treatment</a:t>
          </a:r>
          <a:endParaRPr lang="en-US" dirty="0"/>
        </a:p>
      </dgm:t>
    </dgm:pt>
    <dgm:pt modelId="{BB4ED1A1-6610-4D7E-A091-22891772267F}" type="parTrans" cxnId="{3154FFB7-95EE-44C8-948C-C868B2EE2DE7}">
      <dgm:prSet/>
      <dgm:spPr/>
      <dgm:t>
        <a:bodyPr/>
        <a:lstStyle/>
        <a:p>
          <a:endParaRPr lang="en-US"/>
        </a:p>
      </dgm:t>
    </dgm:pt>
    <dgm:pt modelId="{F45A79EF-2182-489C-A205-2AE8B4089166}" type="sibTrans" cxnId="{3154FFB7-95EE-44C8-948C-C868B2EE2DE7}">
      <dgm:prSet/>
      <dgm:spPr/>
      <dgm:t>
        <a:bodyPr/>
        <a:lstStyle/>
        <a:p>
          <a:endParaRPr lang="en-US"/>
        </a:p>
      </dgm:t>
    </dgm:pt>
    <dgm:pt modelId="{069F5AD0-FF43-469B-8758-9BDC19CC0A26}" type="pres">
      <dgm:prSet presAssocID="{3C139EC9-6BB1-43E9-A7E9-1DB7736EC673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9317AB9-6232-41BB-B086-3DA23603157F}" type="pres">
      <dgm:prSet presAssocID="{DD8B3FBE-42C1-4464-A733-7946123BA4C2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2984B7-1294-4D91-A8D8-8F269A98DFC5}" type="pres">
      <dgm:prSet presAssocID="{DD8B3FBE-42C1-4464-A733-7946123BA4C2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FF66E2-6CFF-4C8F-BF66-9047C6CD6DC4}" type="pres">
      <dgm:prSet presAssocID="{D74C1FF1-A747-4A94-9DF0-3DFBB2B53575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5E67E2-6170-4686-BB79-413BB361F233}" type="pres">
      <dgm:prSet presAssocID="{D74C1FF1-A747-4A94-9DF0-3DFBB2B53575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FB7E70-3A68-442F-B461-05CA77B6A1BD}" type="pres">
      <dgm:prSet presAssocID="{E5B91951-1200-4B50-9B8F-A6F2DF31ED69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6224B4-9EA8-4842-AF1E-A047C6774132}" type="pres">
      <dgm:prSet presAssocID="{E5B91951-1200-4B50-9B8F-A6F2DF31ED69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8A14F7-6C06-46D5-B2E1-47107B711D1D}" type="presOf" srcId="{DD8B3FBE-42C1-4464-A733-7946123BA4C2}" destId="{C9317AB9-6232-41BB-B086-3DA23603157F}" srcOrd="0" destOrd="0" presId="urn:microsoft.com/office/officeart/2009/3/layout/IncreasingArrowsProcess"/>
    <dgm:cxn modelId="{2F532D36-73A8-4A8D-A292-43DD97D804C5}" type="presOf" srcId="{AFE210FC-3ACF-4EC7-929E-889D7F160F05}" destId="{826224B4-9EA8-4842-AF1E-A047C6774132}" srcOrd="0" destOrd="0" presId="urn:microsoft.com/office/officeart/2009/3/layout/IncreasingArrowsProcess"/>
    <dgm:cxn modelId="{E209BE65-61EC-4C94-AAA3-1A30018FFA63}" srcId="{3C139EC9-6BB1-43E9-A7E9-1DB7736EC673}" destId="{E5B91951-1200-4B50-9B8F-A6F2DF31ED69}" srcOrd="2" destOrd="0" parTransId="{8EDEEF8E-E167-4F98-933E-54247EF9A542}" sibTransId="{8BAF8869-8630-437E-91D0-1CE1AB41EEBE}"/>
    <dgm:cxn modelId="{E025D87C-0BF9-46A8-958A-08D704926206}" type="presOf" srcId="{56307B8C-42FE-49D5-8E0A-D638D2A52E2C}" destId="{AF2984B7-1294-4D91-A8D8-8F269A98DFC5}" srcOrd="0" destOrd="0" presId="urn:microsoft.com/office/officeart/2009/3/layout/IncreasingArrowsProcess"/>
    <dgm:cxn modelId="{232CF9D6-2074-43C3-A3D1-FCAE90C32949}" srcId="{DD8B3FBE-42C1-4464-A733-7946123BA4C2}" destId="{56307B8C-42FE-49D5-8E0A-D638D2A52E2C}" srcOrd="0" destOrd="0" parTransId="{6E4DA4B7-3E6B-4943-A3D9-BE7A8CFB2730}" sibTransId="{FA921FDC-7DA6-4C86-B4BC-DD692986A70C}"/>
    <dgm:cxn modelId="{BAA2A915-3D71-4A07-A74F-B1F3AD301867}" srcId="{3C139EC9-6BB1-43E9-A7E9-1DB7736EC673}" destId="{D74C1FF1-A747-4A94-9DF0-3DFBB2B53575}" srcOrd="1" destOrd="0" parTransId="{0EB5578D-1689-4B0F-9BC8-27724CDEE1F1}" sibTransId="{0BC01D25-CCF6-4E3B-A7F6-390E47D670B5}"/>
    <dgm:cxn modelId="{E5907138-99FF-404D-8B20-44AB5076D129}" srcId="{D74C1FF1-A747-4A94-9DF0-3DFBB2B53575}" destId="{38B9AAB4-8B01-44A0-AECB-4E5FE80936A1}" srcOrd="0" destOrd="0" parTransId="{3FB649E8-5219-437A-B7D1-06C9E58093DE}" sibTransId="{4320E4B6-178D-4095-89D3-A27E0A5D07DE}"/>
    <dgm:cxn modelId="{340A2011-847C-41B1-881D-0C5D067C5FF2}" type="presOf" srcId="{3C139EC9-6BB1-43E9-A7E9-1DB7736EC673}" destId="{069F5AD0-FF43-469B-8758-9BDC19CC0A26}" srcOrd="0" destOrd="0" presId="urn:microsoft.com/office/officeart/2009/3/layout/IncreasingArrowsProcess"/>
    <dgm:cxn modelId="{3154FFB7-95EE-44C8-948C-C868B2EE2DE7}" srcId="{E5B91951-1200-4B50-9B8F-A6F2DF31ED69}" destId="{AFE210FC-3ACF-4EC7-929E-889D7F160F05}" srcOrd="0" destOrd="0" parTransId="{BB4ED1A1-6610-4D7E-A091-22891772267F}" sibTransId="{F45A79EF-2182-489C-A205-2AE8B4089166}"/>
    <dgm:cxn modelId="{C792694A-52FF-4008-BCD4-D4FA2E2D1492}" type="presOf" srcId="{D74C1FF1-A747-4A94-9DF0-3DFBB2B53575}" destId="{3CFF66E2-6CFF-4C8F-BF66-9047C6CD6DC4}" srcOrd="0" destOrd="0" presId="urn:microsoft.com/office/officeart/2009/3/layout/IncreasingArrowsProcess"/>
    <dgm:cxn modelId="{8BFA5F4B-4455-46EA-A3D6-487DCF1975B7}" type="presOf" srcId="{38B9AAB4-8B01-44A0-AECB-4E5FE80936A1}" destId="{DC5E67E2-6170-4686-BB79-413BB361F233}" srcOrd="0" destOrd="0" presId="urn:microsoft.com/office/officeart/2009/3/layout/IncreasingArrowsProcess"/>
    <dgm:cxn modelId="{D45BEC72-D25B-4C95-85A8-2DE2761212C2}" type="presOf" srcId="{E5B91951-1200-4B50-9B8F-A6F2DF31ED69}" destId="{DCFB7E70-3A68-442F-B461-05CA77B6A1BD}" srcOrd="0" destOrd="0" presId="urn:microsoft.com/office/officeart/2009/3/layout/IncreasingArrowsProcess"/>
    <dgm:cxn modelId="{F6B7E810-1DD1-4FD8-9BCA-2C0E5CD4617B}" srcId="{3C139EC9-6BB1-43E9-A7E9-1DB7736EC673}" destId="{DD8B3FBE-42C1-4464-A733-7946123BA4C2}" srcOrd="0" destOrd="0" parTransId="{E12C90CF-93C6-4B49-934D-349BA470D7A3}" sibTransId="{7A57CB70-B00A-4EFA-99C0-B2CF51825A77}"/>
    <dgm:cxn modelId="{4558F520-AAD8-46C6-BAF3-A4B9C8DAE6E1}" type="presParOf" srcId="{069F5AD0-FF43-469B-8758-9BDC19CC0A26}" destId="{C9317AB9-6232-41BB-B086-3DA23603157F}" srcOrd="0" destOrd="0" presId="urn:microsoft.com/office/officeart/2009/3/layout/IncreasingArrowsProcess"/>
    <dgm:cxn modelId="{291D58C1-0496-42F7-9F38-B1574C0F01DA}" type="presParOf" srcId="{069F5AD0-FF43-469B-8758-9BDC19CC0A26}" destId="{AF2984B7-1294-4D91-A8D8-8F269A98DFC5}" srcOrd="1" destOrd="0" presId="urn:microsoft.com/office/officeart/2009/3/layout/IncreasingArrowsProcess"/>
    <dgm:cxn modelId="{4AEFA744-0E97-4304-A8A6-B1A6C78D68F8}" type="presParOf" srcId="{069F5AD0-FF43-469B-8758-9BDC19CC0A26}" destId="{3CFF66E2-6CFF-4C8F-BF66-9047C6CD6DC4}" srcOrd="2" destOrd="0" presId="urn:microsoft.com/office/officeart/2009/3/layout/IncreasingArrowsProcess"/>
    <dgm:cxn modelId="{A5727074-8803-44E5-AA66-FA8819D4E780}" type="presParOf" srcId="{069F5AD0-FF43-469B-8758-9BDC19CC0A26}" destId="{DC5E67E2-6170-4686-BB79-413BB361F233}" srcOrd="3" destOrd="0" presId="urn:microsoft.com/office/officeart/2009/3/layout/IncreasingArrowsProcess"/>
    <dgm:cxn modelId="{D64674DE-F87E-421F-83A9-3C9E21729DE3}" type="presParOf" srcId="{069F5AD0-FF43-469B-8758-9BDC19CC0A26}" destId="{DCFB7E70-3A68-442F-B461-05CA77B6A1BD}" srcOrd="4" destOrd="0" presId="urn:microsoft.com/office/officeart/2009/3/layout/IncreasingArrowsProcess"/>
    <dgm:cxn modelId="{7A7E4171-289B-4960-B0B0-9B2DEBCD2A2E}" type="presParOf" srcId="{069F5AD0-FF43-469B-8758-9BDC19CC0A26}" destId="{826224B4-9EA8-4842-AF1E-A047C6774132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17AB9-6232-41BB-B086-3DA23603157F}">
      <dsp:nvSpPr>
        <dsp:cNvPr id="0" name=""/>
        <dsp:cNvSpPr/>
      </dsp:nvSpPr>
      <dsp:spPr>
        <a:xfrm>
          <a:off x="1368220" y="8943"/>
          <a:ext cx="7952196" cy="1158142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3855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Person Centered Discovery (Getting to Know the Person)</a:t>
          </a:r>
          <a:endParaRPr lang="en-US" sz="2200" kern="1200" dirty="0"/>
        </a:p>
      </dsp:txBody>
      <dsp:txXfrm>
        <a:off x="1368220" y="298479"/>
        <a:ext cx="7662661" cy="579071"/>
      </dsp:txXfrm>
    </dsp:sp>
    <dsp:sp modelId="{AF2984B7-1294-4D91-A8D8-8F269A98DFC5}">
      <dsp:nvSpPr>
        <dsp:cNvPr id="0" name=""/>
        <dsp:cNvSpPr/>
      </dsp:nvSpPr>
      <dsp:spPr>
        <a:xfrm>
          <a:off x="1368220" y="902039"/>
          <a:ext cx="2449276" cy="22310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What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When/How much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With whom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Non-</a:t>
          </a:r>
          <a:r>
            <a:rPr lang="en-US" sz="2000" kern="1200" dirty="0" err="1" smtClean="0"/>
            <a:t>negotiables</a:t>
          </a:r>
          <a:endParaRPr lang="en-US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>
        <a:off x="1368220" y="902039"/>
        <a:ext cx="2449276" cy="2231009"/>
      </dsp:txXfrm>
    </dsp:sp>
    <dsp:sp modelId="{3CFF66E2-6CFF-4C8F-BF66-9047C6CD6DC4}">
      <dsp:nvSpPr>
        <dsp:cNvPr id="0" name=""/>
        <dsp:cNvSpPr/>
      </dsp:nvSpPr>
      <dsp:spPr>
        <a:xfrm>
          <a:off x="3817496" y="394991"/>
          <a:ext cx="5502920" cy="1158142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3855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Assessment Information</a:t>
          </a:r>
          <a:endParaRPr lang="en-US" sz="2200" kern="1200" dirty="0"/>
        </a:p>
      </dsp:txBody>
      <dsp:txXfrm>
        <a:off x="3817496" y="684527"/>
        <a:ext cx="5213385" cy="579071"/>
      </dsp:txXfrm>
    </dsp:sp>
    <dsp:sp modelId="{DC5E67E2-6170-4686-BB79-413BB361F233}">
      <dsp:nvSpPr>
        <dsp:cNvPr id="0" name=""/>
        <dsp:cNvSpPr/>
      </dsp:nvSpPr>
      <dsp:spPr>
        <a:xfrm>
          <a:off x="3817496" y="1288086"/>
          <a:ext cx="2449276" cy="22310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Day to day needs (functional skills)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Medical needs &amp; risks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Behavioral needs &amp; risks</a:t>
          </a:r>
          <a:endParaRPr lang="en-US" sz="2000" kern="1200" dirty="0"/>
        </a:p>
      </dsp:txBody>
      <dsp:txXfrm>
        <a:off x="3817496" y="1288086"/>
        <a:ext cx="2449276" cy="2231009"/>
      </dsp:txXfrm>
    </dsp:sp>
    <dsp:sp modelId="{DCFB7E70-3A68-442F-B461-05CA77B6A1BD}">
      <dsp:nvSpPr>
        <dsp:cNvPr id="0" name=""/>
        <dsp:cNvSpPr/>
      </dsp:nvSpPr>
      <dsp:spPr>
        <a:xfrm>
          <a:off x="6266773" y="781039"/>
          <a:ext cx="3053643" cy="1158142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3855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Plan of Support</a:t>
          </a:r>
          <a:endParaRPr lang="en-US" sz="2200" kern="1200" dirty="0"/>
        </a:p>
      </dsp:txBody>
      <dsp:txXfrm>
        <a:off x="6266773" y="1070575"/>
        <a:ext cx="2764108" cy="579071"/>
      </dsp:txXfrm>
    </dsp:sp>
    <dsp:sp modelId="{826224B4-9EA8-4842-AF1E-A047C6774132}">
      <dsp:nvSpPr>
        <dsp:cNvPr id="0" name=""/>
        <dsp:cNvSpPr/>
      </dsp:nvSpPr>
      <dsp:spPr>
        <a:xfrm>
          <a:off x="6266773" y="1674134"/>
          <a:ext cx="2449276" cy="21983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Vision</a:t>
          </a:r>
          <a:r>
            <a:rPr lang="en-US" sz="2000" kern="1200" dirty="0" err="1" smtClean="0">
              <a:sym typeface="Wingdings" pitchFamily="2" charset="2"/>
            </a:rPr>
            <a:t>Goals</a:t>
          </a:r>
          <a:endParaRPr lang="en-US" sz="2000" kern="1200" dirty="0" smtClean="0">
            <a:sym typeface="Wingdings" pitchFamily="2" charset="2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-&gt;Independence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-&gt;Typical Support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-&gt;Needed Support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-&gt;Med/</a:t>
          </a:r>
          <a:r>
            <a:rPr lang="en-US" sz="2000" kern="1200" dirty="0" err="1" smtClean="0"/>
            <a:t>Beh</a:t>
          </a:r>
          <a:r>
            <a:rPr lang="en-US" sz="2000" kern="1200" dirty="0" smtClean="0"/>
            <a:t> Treatment</a:t>
          </a:r>
          <a:endParaRPr lang="en-US" sz="2000" kern="1200" dirty="0"/>
        </a:p>
      </dsp:txBody>
      <dsp:txXfrm>
        <a:off x="6266773" y="1674134"/>
        <a:ext cx="2449276" cy="21983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C3130-B9FA-4FE7-AF2E-67B16A0B2FCA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35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6935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57B63-DEF8-4F80-A82A-3D264C7D2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01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14291-3DCE-41E6-98BD-E421C13283E0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92150"/>
            <a:ext cx="61531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86263"/>
            <a:ext cx="5546725" cy="4154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7FA83-2296-4D6C-94E4-E53D3C71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3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FA83-2296-4D6C-94E4-E53D3C71A3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1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Provide examples</a:t>
            </a:r>
          </a:p>
          <a:p>
            <a:endParaRPr lang="en-US" dirty="0"/>
          </a:p>
          <a:p>
            <a:r>
              <a:rPr lang="en-US" dirty="0" smtClean="0"/>
              <a:t>Allude to the challenges and balancing that needs to be considered – to be discussed later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FA83-2296-4D6C-94E4-E53D3C71A3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14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Health &amp; Behavioral Health changes must matter to person for change to occur</a:t>
            </a:r>
          </a:p>
          <a:p>
            <a:r>
              <a:rPr lang="en-US" dirty="0" smtClean="0"/>
              <a:t>Start = Tie to how these things get in the way of the life the person wants</a:t>
            </a:r>
          </a:p>
          <a:p>
            <a:r>
              <a:rPr lang="en-US" dirty="0" smtClean="0"/>
              <a:t>Bring in Important daily, social, community aspects of life</a:t>
            </a:r>
          </a:p>
          <a:p>
            <a:pPr lvl="1"/>
            <a:r>
              <a:rPr lang="en-US" dirty="0" smtClean="0"/>
              <a:t>Routines &amp; non-</a:t>
            </a:r>
            <a:r>
              <a:rPr lang="en-US" dirty="0" err="1" smtClean="0"/>
              <a:t>negotiables</a:t>
            </a:r>
            <a:endParaRPr lang="en-US" dirty="0" smtClean="0"/>
          </a:p>
          <a:p>
            <a:pPr lvl="1"/>
            <a:r>
              <a:rPr lang="en-US" dirty="0" smtClean="0"/>
              <a:t>Preferences</a:t>
            </a:r>
          </a:p>
          <a:p>
            <a:pPr lvl="1"/>
            <a:r>
              <a:rPr lang="en-US" dirty="0" smtClean="0"/>
              <a:t>Community connections &amp; relationships</a:t>
            </a:r>
          </a:p>
          <a:p>
            <a:pPr lvl="1"/>
            <a:r>
              <a:rPr lang="en-US" dirty="0" smtClean="0"/>
              <a:t>Meaningful work/fun</a:t>
            </a:r>
          </a:p>
          <a:p>
            <a:pPr lvl="1"/>
            <a:r>
              <a:rPr lang="en-US" dirty="0" smtClean="0"/>
              <a:t> Choice &amp; Control</a:t>
            </a:r>
          </a:p>
          <a:p>
            <a:pPr lvl="1"/>
            <a:r>
              <a:rPr lang="en-US" dirty="0" smtClean="0"/>
              <a:t>Rights &amp; Responsibilities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FA83-2296-4D6C-94E4-E53D3C71A3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19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FA83-2296-4D6C-94E4-E53D3C71A3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57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FA83-2296-4D6C-94E4-E53D3C71A3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47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FA83-2296-4D6C-94E4-E53D3C71A3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4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FA83-2296-4D6C-94E4-E53D3C71A3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75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FA83-2296-4D6C-94E4-E53D3C71A3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06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FA83-2296-4D6C-94E4-E53D3C71A3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19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59" y="-7431"/>
            <a:ext cx="6770789" cy="6873897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57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 baseline="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85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9" b="-91"/>
          <a:stretch/>
        </p:blipFill>
        <p:spPr>
          <a:xfrm>
            <a:off x="-8537" y="-16043"/>
            <a:ext cx="12189723" cy="6874041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rgbClr val="FFFFFF">
              <a:alpha val="54902"/>
            </a:srgb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52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3"/>
          <a:stretch/>
        </p:blipFill>
        <p:spPr>
          <a:xfrm>
            <a:off x="-11471" y="0"/>
            <a:ext cx="12200296" cy="6833938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38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48"/>
          <a:stretch/>
        </p:blipFill>
        <p:spPr>
          <a:xfrm>
            <a:off x="0" y="-8467"/>
            <a:ext cx="12181186" cy="6871280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921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8757" r="-79" b="6733"/>
          <a:stretch/>
        </p:blipFill>
        <p:spPr>
          <a:xfrm>
            <a:off x="0" y="-9625"/>
            <a:ext cx="12181186" cy="6862812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546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7845" r="-79" b="7418"/>
          <a:stretch/>
        </p:blipFill>
        <p:spPr>
          <a:xfrm>
            <a:off x="0" y="-8467"/>
            <a:ext cx="12181186" cy="6861654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690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0" b="8541"/>
          <a:stretch/>
        </p:blipFill>
        <p:spPr>
          <a:xfrm>
            <a:off x="0" y="-8467"/>
            <a:ext cx="12216384" cy="6871280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4"/>
            <a:ext cx="7708829" cy="1098479"/>
          </a:xfrm>
          <a:prstGeom prst="rect">
            <a:avLst/>
          </a:prstGeom>
          <a:solidFill>
            <a:schemeClr val="bg1">
              <a:alpha val="77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679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7" b="-223"/>
          <a:stretch/>
        </p:blipFill>
        <p:spPr>
          <a:xfrm>
            <a:off x="0" y="-9625"/>
            <a:ext cx="12181186" cy="6891694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63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24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10688498" cy="964537"/>
          </a:xfrm>
        </p:spPr>
        <p:txBody>
          <a:bodyPr/>
          <a:lstStyle/>
          <a:p>
            <a:r>
              <a:rPr lang="en-US" dirty="0" smtClean="0"/>
              <a:t>This is a content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10688498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72" y="6018835"/>
            <a:ext cx="2341446" cy="70026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675745" y="1579232"/>
            <a:ext cx="1069008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021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3" y="609600"/>
            <a:ext cx="10761739" cy="1320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This is a content page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1679720"/>
            <a:ext cx="52534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255982"/>
            <a:ext cx="52534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5662" y="1679720"/>
            <a:ext cx="525341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5664" y="2255982"/>
            <a:ext cx="5253409" cy="3304117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72" y="6018835"/>
            <a:ext cx="2341446" cy="700268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767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10795980" cy="1320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This is a content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756328"/>
            <a:ext cx="5271079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236" y="1756328"/>
            <a:ext cx="5271078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72" y="6018835"/>
            <a:ext cx="2341446" cy="700268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0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691" y="613455"/>
            <a:ext cx="9334495" cy="5256546"/>
          </a:xfrm>
          <a:prstGeom prst="rect">
            <a:avLst/>
          </a:prstGeom>
          <a:effectLst>
            <a:softEdge rad="190500"/>
          </a:effectLst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32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0"/>
          <a:stretch/>
        </p:blipFill>
        <p:spPr>
          <a:xfrm flipH="1">
            <a:off x="5678904" y="-96253"/>
            <a:ext cx="6679932" cy="702483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0335" y="390804"/>
            <a:ext cx="4963067" cy="1826581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dirty="0" smtClean="0"/>
              <a:t>This is a content page or section divider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335" y="2217385"/>
            <a:ext cx="4963067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6018835"/>
            <a:ext cx="2341446" cy="700268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409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0" b="3452"/>
          <a:stretch/>
        </p:blipFill>
        <p:spPr>
          <a:xfrm flipH="1">
            <a:off x="7921485" y="-29817"/>
            <a:ext cx="4215967" cy="6887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612185"/>
            <a:ext cx="741751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 smtClean="0"/>
              <a:t>This is a content page or section divider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438766"/>
            <a:ext cx="741751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6018835"/>
            <a:ext cx="2341446" cy="700268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167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t="5975" b="1296"/>
          <a:stretch/>
        </p:blipFill>
        <p:spPr>
          <a:xfrm>
            <a:off x="7722703" y="-139148"/>
            <a:ext cx="4578626" cy="7106478"/>
          </a:xfrm>
          <a:prstGeom prst="rect">
            <a:avLst/>
          </a:prstGeom>
          <a:ln>
            <a:solidFill>
              <a:srgbClr val="FDFDFD"/>
            </a:solidFill>
          </a:ln>
          <a:effectLst>
            <a:softEdge rad="10160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612185"/>
            <a:ext cx="741751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 smtClean="0"/>
              <a:t>This is a content page or section divider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438766"/>
            <a:ext cx="741751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6018835"/>
            <a:ext cx="2341446" cy="700268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904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68918" y="609600"/>
            <a:ext cx="7456550" cy="3022600"/>
          </a:xfrm>
        </p:spPr>
        <p:txBody>
          <a:bodyPr anchor="ctr">
            <a:normAutofit/>
          </a:bodyPr>
          <a:lstStyle>
            <a:lvl1pPr algn="l">
              <a:defRPr sz="4400" b="0" i="1" cap="none" spc="-150" baseline="0">
                <a:solidFill>
                  <a:srgbClr val="0098AA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Use this page for a pull quote or important statistic, figure or notation.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384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84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9318" y="80000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="1" baseline="0" dirty="0" smtClean="0">
                <a:ln w="3175" cmpd="sng">
                  <a:noFill/>
                </a:ln>
                <a:solidFill>
                  <a:srgbClr val="0098AA"/>
                </a:solidFill>
                <a:effectLst/>
                <a:latin typeface="Georgia" panose="02040502050405020303" pitchFamily="18" charset="0"/>
              </a:rPr>
              <a:t>“</a:t>
            </a:r>
            <a:endParaRPr lang="en-US" sz="8000" b="1" baseline="0" dirty="0">
              <a:ln w="3175" cmpd="sng">
                <a:noFill/>
              </a:ln>
              <a:solidFill>
                <a:srgbClr val="0098AA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="1" baseline="0" dirty="0">
                <a:ln w="3175" cmpd="sng">
                  <a:noFill/>
                </a:ln>
                <a:solidFill>
                  <a:srgbClr val="0098AA"/>
                </a:solidFill>
                <a:effectLst/>
                <a:latin typeface="Georgia" panose="02040502050405020303" pitchFamily="18" charset="0"/>
              </a:rPr>
              <a:t>”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432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12192000" cy="685799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1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content page or section divider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459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5221" y="1097280"/>
            <a:ext cx="8588203" cy="1029903"/>
          </a:xfrm>
        </p:spPr>
        <p:txBody>
          <a:bodyPr anchor="t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 smtClean="0"/>
              <a:t>Question and Answers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45221" y="2213810"/>
            <a:ext cx="8596669" cy="1456989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5221" y="3670799"/>
            <a:ext cx="8596668" cy="5835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245221" y="5724350"/>
            <a:ext cx="82067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kern="1200" baseline="30000" dirty="0" smtClean="0">
                <a:solidFill>
                  <a:srgbClr val="0098AA"/>
                </a:solidFill>
                <a:latin typeface="Calibri" panose="020F0502020204030204" pitchFamily="34" charset="0"/>
                <a:ea typeface="+mn-ea"/>
                <a:cs typeface="+mn-cs"/>
              </a:rPr>
              <a:t>Louisiana Department of Health and Hospitals</a:t>
            </a:r>
          </a:p>
          <a:p>
            <a:r>
              <a:rPr lang="en-US" sz="1800" b="0" i="0" u="none" strike="noStrike" kern="1200" baseline="30000" dirty="0" smtClean="0">
                <a:solidFill>
                  <a:srgbClr val="0098AA"/>
                </a:solidFill>
                <a:latin typeface="+mn-lt"/>
                <a:ea typeface="+mn-ea"/>
                <a:cs typeface="+mn-cs"/>
              </a:rPr>
              <a:t>628 North 4th Street, Baton Rouge, Louisiana 70802</a:t>
            </a:r>
          </a:p>
          <a:p>
            <a:r>
              <a:rPr lang="en-US" sz="1800" b="0" i="0" u="none" strike="noStrike" kern="1200" baseline="30000" dirty="0" smtClean="0">
                <a:solidFill>
                  <a:srgbClr val="0098AA"/>
                </a:solidFill>
                <a:latin typeface="+mn-lt"/>
                <a:ea typeface="+mn-ea"/>
                <a:cs typeface="+mn-cs"/>
              </a:rPr>
              <a:t>(225) 342-9500</a:t>
            </a:r>
            <a:endParaRPr lang="en-US" dirty="0">
              <a:solidFill>
                <a:srgbClr val="0098AA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550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9" b="11893"/>
          <a:stretch/>
        </p:blipFill>
        <p:spPr>
          <a:xfrm>
            <a:off x="5694745" y="0"/>
            <a:ext cx="6478460" cy="6886937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596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3" r="2538"/>
          <a:stretch/>
        </p:blipFill>
        <p:spPr>
          <a:xfrm flipH="1">
            <a:off x="247974" y="1073299"/>
            <a:ext cx="10356674" cy="3231045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99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14812" b="8450"/>
          <a:stretch/>
        </p:blipFill>
        <p:spPr>
          <a:xfrm>
            <a:off x="-1" y="12741"/>
            <a:ext cx="12181185" cy="6851048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31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"/>
          <a:stretch/>
        </p:blipFill>
        <p:spPr>
          <a:xfrm>
            <a:off x="576469" y="-9940"/>
            <a:ext cx="10902270" cy="6867939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080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5" b="6966"/>
          <a:stretch/>
        </p:blipFill>
        <p:spPr>
          <a:xfrm>
            <a:off x="4900579" y="-9940"/>
            <a:ext cx="5445436" cy="6867939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533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933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0" b="10465"/>
          <a:stretch/>
        </p:blipFill>
        <p:spPr>
          <a:xfrm>
            <a:off x="0" y="-19879"/>
            <a:ext cx="12181186" cy="6867939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6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 baseline="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64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442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Guidelines for Template Use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This template is meant for use by all DHH employees for all external presentations, but may also be used for internal purposes as well. Please contact Mary Kay </a:t>
            </a:r>
            <a:r>
              <a:rPr lang="en-US" dirty="0" err="1" smtClean="0"/>
              <a:t>Slusher</a:t>
            </a:r>
            <a:r>
              <a:rPr lang="en-US" dirty="0" smtClean="0"/>
              <a:t> in BMAC for any questions regarding how to use this template or to request any customization for a specific project.</a:t>
            </a:r>
          </a:p>
          <a:p>
            <a:pPr lvl="0"/>
            <a:r>
              <a:rPr lang="en-US" dirty="0" smtClean="0"/>
              <a:t>Do not deviate from this DHH template’s fonts. </a:t>
            </a:r>
          </a:p>
          <a:p>
            <a:pPr lvl="1"/>
            <a:r>
              <a:rPr lang="en-US" dirty="0" smtClean="0"/>
              <a:t>Cambria for header/title font and Calibri for body text font. No other fonts should be used.</a:t>
            </a:r>
          </a:p>
          <a:p>
            <a:pPr lvl="1"/>
            <a:r>
              <a:rPr lang="en-US" dirty="0" smtClean="0"/>
              <a:t>Do not enlarge any of the template fonts. You may downsize but not increase font </a:t>
            </a:r>
          </a:p>
          <a:p>
            <a:pPr lvl="0"/>
            <a:r>
              <a:rPr lang="en-US" dirty="0" smtClean="0"/>
              <a:t>Presentations get your message across better when there is enough white space for the eye to find important information. Try to only use bullet info in your presentation. </a:t>
            </a:r>
          </a:p>
          <a:p>
            <a:pPr lvl="1"/>
            <a:r>
              <a:rPr lang="en-US" dirty="0" smtClean="0"/>
              <a:t>You don’t have to fill the page.</a:t>
            </a: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40" name="Freeform 3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41" name="Straight Connector 4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18"/>
          <a:stretch/>
        </p:blipFill>
        <p:spPr>
          <a:xfrm>
            <a:off x="9849753" y="6056602"/>
            <a:ext cx="2070019" cy="614797"/>
          </a:xfrm>
          <a:prstGeom prst="rect">
            <a:avLst/>
          </a:prstGeom>
        </p:spPr>
      </p:pic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54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12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11" r:id="rId10"/>
    <p:sldLayoutId id="2147483910" r:id="rId11"/>
    <p:sldLayoutId id="2147483909" r:id="rId12"/>
    <p:sldLayoutId id="2147483898" r:id="rId13"/>
    <p:sldLayoutId id="2147483899" r:id="rId14"/>
    <p:sldLayoutId id="2147483900" r:id="rId15"/>
    <p:sldLayoutId id="2147483901" r:id="rId16"/>
    <p:sldLayoutId id="2147483885" r:id="rId17"/>
    <p:sldLayoutId id="2147483888" r:id="rId18"/>
    <p:sldLayoutId id="2147483887" r:id="rId19"/>
    <p:sldLayoutId id="2147483886" r:id="rId20"/>
    <p:sldLayoutId id="2147483904" r:id="rId21"/>
    <p:sldLayoutId id="2147483903" r:id="rId22"/>
    <p:sldLayoutId id="2147483896" r:id="rId23"/>
    <p:sldLayoutId id="2147483892" r:id="rId24"/>
    <p:sldLayoutId id="2147483897" r:id="rId25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rgbClr val="002147"/>
          </a:solidFill>
          <a:latin typeface="Cambria" panose="02040503050406030204" pitchFamily="18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82880" indent="-18288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75000"/>
        <a:buFont typeface="Wingdings 3" charset="2"/>
        <a:buChar char=""/>
        <a:defRPr sz="1800" kern="1200" baseline="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411480" indent="-18288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100000"/>
        <a:buFont typeface="Wingdings 2" panose="05020102010507070707" pitchFamily="18" charset="2"/>
        <a:buChar char=""/>
        <a:defRPr sz="1600" kern="1200" baseline="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640080" indent="-18288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70000"/>
        <a:buFont typeface="Wingdings" panose="05000000000000000000" pitchFamily="2" charset="2"/>
        <a:buChar char=""/>
        <a:defRPr sz="15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822960" indent="-13716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90000"/>
        <a:buFont typeface="Wingdings 2" panose="05020102010507070707" pitchFamily="18" charset="2"/>
        <a:buChar char=""/>
        <a:defRPr sz="1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960120" indent="-109728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90000"/>
        <a:buFont typeface="Wingdings 3" panose="05040102010807070707" pitchFamily="18" charset="2"/>
        <a:buChar char=""/>
        <a:defRPr sz="13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idx="1"/>
          </p:nvPr>
        </p:nvSpPr>
        <p:spPr/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75831" y="3853543"/>
            <a:ext cx="9066883" cy="1565794"/>
          </a:xfrm>
        </p:spPr>
        <p:txBody>
          <a:bodyPr>
            <a:normAutofit/>
          </a:bodyPr>
          <a:lstStyle/>
          <a:p>
            <a:r>
              <a:rPr lang="en-US" i="1" dirty="0"/>
              <a:t>Building Provider Capacity to Support Individuals with Complex Needs via Technical Assistance </a:t>
            </a:r>
            <a:r>
              <a:rPr lang="en-US" i="1" dirty="0" smtClean="0"/>
              <a:t>Partnerships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Brandi Kelly, PhD; Amy Greer, PhD; &amp; Angela Shockley, RN</a:t>
            </a:r>
          </a:p>
          <a:p>
            <a:r>
              <a:rPr lang="en-US" dirty="0" smtClean="0"/>
              <a:t>Partnership of the Louisiana Department of Health and Hospitals/Office for Citizens with Developmental Disabilities &amp; The Louisiana DD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90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idx="1"/>
          </p:nvPr>
        </p:nvSpPr>
        <p:spPr/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56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bjectives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1.  Attendees will be able to identify core training components to enhance provider capacity to support individuals with complex needs</a:t>
            </a:r>
          </a:p>
          <a:p>
            <a:r>
              <a:rPr lang="en-US" sz="2400" dirty="0"/>
              <a:t>2.  Attendees will be able to identify at least 2 key tools/strategies providers may implement to enhance outcomes for individuals with complex needs</a:t>
            </a:r>
          </a:p>
          <a:p>
            <a:r>
              <a:rPr lang="en-US" sz="2400" dirty="0"/>
              <a:t>3.  Attendees will be able to identify at least 2 key considerations in using data to determine outcomes and initiate improvements</a:t>
            </a:r>
          </a:p>
        </p:txBody>
      </p:sp>
    </p:spTree>
    <p:extLst>
      <p:ext uri="{BB962C8B-B14F-4D97-AF65-F5344CB8AC3E}">
        <p14:creationId xmlns:p14="http://schemas.microsoft.com/office/powerpoint/2010/main" val="334201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Complex Needs are Present: Why Can’t We See the Person’s Vision? 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Medical Issues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Number and complexity of medical needs </a:t>
            </a:r>
          </a:p>
          <a:p>
            <a:r>
              <a:rPr lang="en-US" sz="2400" dirty="0" smtClean="0"/>
              <a:t>Risks associated with medical issues &amp; fear of liability</a:t>
            </a:r>
          </a:p>
          <a:p>
            <a:r>
              <a:rPr lang="en-US" sz="2400" dirty="0" smtClean="0"/>
              <a:t>Assumptions about individual’s ability (or lack thereof) to understand and make decision</a:t>
            </a:r>
          </a:p>
          <a:p>
            <a:r>
              <a:rPr lang="en-US" sz="2400" dirty="0" smtClean="0"/>
              <a:t>All or nothing thinking</a:t>
            </a:r>
          </a:p>
          <a:p>
            <a:r>
              <a:rPr lang="en-US" sz="2400" dirty="0" smtClean="0"/>
              <a:t>The power of the “MD”</a:t>
            </a:r>
            <a:endParaRPr lang="en-US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dirty="0" smtClean="0"/>
              <a:t>Behavioral Health Issues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Belief that the person has to “be good” before he/she can “have fun”</a:t>
            </a:r>
          </a:p>
          <a:p>
            <a:r>
              <a:rPr lang="en-US" sz="2400" dirty="0" smtClean="0"/>
              <a:t>All or nothing thinking about choices</a:t>
            </a:r>
          </a:p>
          <a:p>
            <a:r>
              <a:rPr lang="en-US" sz="2400" dirty="0" smtClean="0"/>
              <a:t>Rights/responsibility challenges</a:t>
            </a:r>
          </a:p>
          <a:p>
            <a:r>
              <a:rPr lang="en-US" sz="2400" dirty="0" smtClean="0"/>
              <a:t>Risks associated with some behavioral issues and fear of liability</a:t>
            </a:r>
          </a:p>
          <a:p>
            <a:r>
              <a:rPr lang="en-US" sz="2400" dirty="0" smtClean="0"/>
              <a:t>Challenges in accessing needed professional supports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9260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What Does All this Complicated Stuff Mean Anyway?  Putting Medical and Behavioral Information in Context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77" y="2160588"/>
            <a:ext cx="10654209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eft Arrow 9"/>
          <p:cNvSpPr/>
          <p:nvPr/>
        </p:nvSpPr>
        <p:spPr>
          <a:xfrm>
            <a:off x="9042400" y="5270500"/>
            <a:ext cx="1955800" cy="39370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97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This Shape the Process?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0296410"/>
              </p:ext>
            </p:extLst>
          </p:nvPr>
        </p:nvGraphicFramePr>
        <p:xfrm>
          <a:off x="677863" y="2160588"/>
          <a:ext cx="10688637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11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idx="1"/>
          </p:nvPr>
        </p:nvSpPr>
        <p:spPr/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Emotional Wellness &amp; Positive Behavior Supports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45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Wellness and BH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96314"/>
            <a:ext cx="10688498" cy="505391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Emotional Wellness Guide</a:t>
            </a:r>
          </a:p>
          <a:p>
            <a:r>
              <a:rPr lang="en-US" sz="2800" dirty="0" smtClean="0"/>
              <a:t>Life Skills Checklist</a:t>
            </a:r>
          </a:p>
          <a:p>
            <a:r>
              <a:rPr lang="en-US" sz="2800" dirty="0" smtClean="0"/>
              <a:t>Professional Consultation Guidelines for Emotional/Behavioral Episodes</a:t>
            </a:r>
            <a:endParaRPr lang="en-US" sz="2800" dirty="0"/>
          </a:p>
          <a:p>
            <a:r>
              <a:rPr lang="en-US" sz="2800" dirty="0" smtClean="0"/>
              <a:t>Crisis Prevention Plan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54870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idx="1"/>
          </p:nvPr>
        </p:nvSpPr>
        <p:spPr/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Supports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96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Related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96314"/>
            <a:ext cx="10688498" cy="505391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Nursing documentation</a:t>
            </a:r>
          </a:p>
          <a:p>
            <a:pPr lvl="1"/>
            <a:r>
              <a:rPr lang="en-US" sz="2600" dirty="0" smtClean="0"/>
              <a:t>RN Delegation Sample Form</a:t>
            </a:r>
          </a:p>
          <a:p>
            <a:pPr lvl="1"/>
            <a:r>
              <a:rPr lang="en-US" sz="2600" dirty="0" smtClean="0"/>
              <a:t>Guidelines for Didactic Training &amp; Establishment of Competency</a:t>
            </a:r>
          </a:p>
          <a:p>
            <a:pPr lvl="1"/>
            <a:r>
              <a:rPr lang="en-US" sz="2600" dirty="0" smtClean="0"/>
              <a:t>Sample RN Responsibilities Guide</a:t>
            </a:r>
            <a:endParaRPr lang="en-US" sz="2600" dirty="0"/>
          </a:p>
          <a:p>
            <a:r>
              <a:rPr lang="en-US" sz="2800" dirty="0" smtClean="0"/>
              <a:t>Nursing Physical Assessment/Reassessment formats</a:t>
            </a:r>
          </a:p>
          <a:p>
            <a:r>
              <a:rPr lang="en-US" sz="2800" dirty="0" smtClean="0"/>
              <a:t>Modified DSP Daily Progress Note for Medical Complexities</a:t>
            </a:r>
            <a:endParaRPr lang="en-US" sz="2800" dirty="0"/>
          </a:p>
          <a:p>
            <a:r>
              <a:rPr lang="en-US" sz="2800" dirty="0" smtClean="0"/>
              <a:t>Medication Administration Documentation Forms</a:t>
            </a:r>
          </a:p>
          <a:p>
            <a:pPr lvl="1"/>
            <a:r>
              <a:rPr lang="en-US" sz="2600" dirty="0" smtClean="0"/>
              <a:t>MAR/MOR</a:t>
            </a:r>
            <a:endParaRPr lang="en-US" sz="2600" dirty="0"/>
          </a:p>
          <a:p>
            <a:r>
              <a:rPr lang="en-US" sz="2800" dirty="0" smtClean="0"/>
              <a:t>Medical Consultation/Physician Communication Form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0690944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2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0098AA"/>
      </a:accent1>
      <a:accent2>
        <a:srgbClr val="002147"/>
      </a:accent2>
      <a:accent3>
        <a:srgbClr val="00B1C4"/>
      </a:accent3>
      <a:accent4>
        <a:srgbClr val="8AD394"/>
      </a:accent4>
      <a:accent5>
        <a:srgbClr val="005ABC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H_PrsntnTmple_2015_TEMPLATE.pptx" id="{0ECDA061-C0F1-4A6D-AE54-FA17D641BC7A}" vid="{A4C16152-6DA5-4B7E-B0F0-CB4C5073B8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3150</TotalTime>
  <Words>445</Words>
  <Application>Microsoft Office PowerPoint</Application>
  <PresentationFormat>Widescreen</PresentationFormat>
  <Paragraphs>76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Calibri</vt:lpstr>
      <vt:lpstr>Cambria</vt:lpstr>
      <vt:lpstr>Georgia</vt:lpstr>
      <vt:lpstr>Trebuchet MS</vt:lpstr>
      <vt:lpstr>Wingdings</vt:lpstr>
      <vt:lpstr>Wingdings 2</vt:lpstr>
      <vt:lpstr>Wingdings 3</vt:lpstr>
      <vt:lpstr>Facet</vt:lpstr>
      <vt:lpstr>Building Provider Capacity to Support Individuals with Complex Needs via Technical Assistance Partnerships</vt:lpstr>
      <vt:lpstr>Objectives</vt:lpstr>
      <vt:lpstr>When Complex Needs are Present: Why Can’t We See the Person’s Vision?  </vt:lpstr>
      <vt:lpstr>So What Does All this Complicated Stuff Mean Anyway?  Putting Medical and Behavioral Information in Context</vt:lpstr>
      <vt:lpstr>How Does This Shape the Process?</vt:lpstr>
      <vt:lpstr>Emotional Wellness &amp; Positive Behavior Supports</vt:lpstr>
      <vt:lpstr>Wellness and BH Tools</vt:lpstr>
      <vt:lpstr>Health Supports</vt:lpstr>
      <vt:lpstr>Health Related Tools</vt:lpstr>
      <vt:lpstr>Questions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K. Slusher</dc:creator>
  <cp:lastModifiedBy>Brandi Kelly</cp:lastModifiedBy>
  <cp:revision>141</cp:revision>
  <cp:lastPrinted>2015-09-15T20:43:55Z</cp:lastPrinted>
  <dcterms:created xsi:type="dcterms:W3CDTF">2015-09-15T20:11:55Z</dcterms:created>
  <dcterms:modified xsi:type="dcterms:W3CDTF">2019-10-31T16:35:46Z</dcterms:modified>
</cp:coreProperties>
</file>