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0" r:id="rId1"/>
    <p:sldMasterId id="2147483681" r:id="rId2"/>
  </p:sldMasterIdLst>
  <p:notesMasterIdLst>
    <p:notesMasterId r:id="rId30"/>
  </p:notesMasterIdLst>
  <p:sldIdLst>
    <p:sldId id="256" r:id="rId3"/>
    <p:sldId id="257" r:id="rId4"/>
    <p:sldId id="258" r:id="rId5"/>
    <p:sldId id="259" r:id="rId6"/>
    <p:sldId id="260" r:id="rId7"/>
    <p:sldId id="261" r:id="rId8"/>
    <p:sldId id="263" r:id="rId9"/>
    <p:sldId id="265" r:id="rId10"/>
    <p:sldId id="267" r:id="rId11"/>
    <p:sldId id="268" r:id="rId12"/>
    <p:sldId id="296" r:id="rId13"/>
    <p:sldId id="271" r:id="rId14"/>
    <p:sldId id="272" r:id="rId15"/>
    <p:sldId id="274" r:id="rId16"/>
    <p:sldId id="275" r:id="rId17"/>
    <p:sldId id="277" r:id="rId18"/>
    <p:sldId id="278" r:id="rId19"/>
    <p:sldId id="280" r:id="rId20"/>
    <p:sldId id="281" r:id="rId21"/>
    <p:sldId id="285" r:id="rId22"/>
    <p:sldId id="288" r:id="rId23"/>
    <p:sldId id="289" r:id="rId24"/>
    <p:sldId id="290" r:id="rId25"/>
    <p:sldId id="291" r:id="rId26"/>
    <p:sldId id="292" r:id="rId27"/>
    <p:sldId id="293" r:id="rId28"/>
    <p:sldId id="294" r:id="rId29"/>
  </p:sldIdLst>
  <p:sldSz cx="12192000" cy="6858000"/>
  <p:notesSz cx="6858000" cy="93138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279" autoAdjust="0"/>
  </p:normalViewPr>
  <p:slideViewPr>
    <p:cSldViewPr snapToGrid="0">
      <p:cViewPr varScale="1">
        <p:scale>
          <a:sx n="93" d="100"/>
          <a:sy n="93" d="100"/>
        </p:scale>
        <p:origin x="123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73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6731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731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what is the LDH Business Plan?</a:t>
            </a:r>
            <a:endParaRPr/>
          </a:p>
          <a:p>
            <a:pPr marL="0" lvl="0" indent="0" algn="l" rtl="0">
              <a:lnSpc>
                <a:spcPct val="100000"/>
              </a:lnSpc>
              <a:spcBef>
                <a:spcPts val="0"/>
              </a:spcBef>
              <a:spcAft>
                <a:spcPts val="0"/>
              </a:spcAft>
              <a:buSzPts val="1400"/>
              <a:buNone/>
            </a:pPr>
            <a:r>
              <a:rPr lang="en-US"/>
              <a:t>An expansive, agency-wide strategy tightly focused on LDH’s core goal of improving health outcomes through a series of major commitments, initiatives and goals</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sz="1200"/>
              <a:t>Business plans do not encompass all of what we’re doing, because the breadth of LDH is enormous. Our programs and services directly or indirectly impact every Louisiana resident.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2" name="Google Shape;282;p1: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INITIATIVE 2 (Medicaid, OPH and Policy &amp; QI): Improve Prevention, Early Detection, and Treatment of Chronic Diseases</a:t>
            </a:r>
            <a:endParaRPr b="1"/>
          </a:p>
          <a:p>
            <a:pPr marL="0" marR="0" lvl="0" indent="0" algn="l" rtl="0">
              <a:lnSpc>
                <a:spcPct val="100000"/>
              </a:lnSpc>
              <a:spcBef>
                <a:spcPts val="0"/>
              </a:spcBef>
              <a:spcAft>
                <a:spcPts val="0"/>
              </a:spcAft>
              <a:buClr>
                <a:schemeClr val="dk1"/>
              </a:buClr>
              <a:buSzPts val="1200"/>
              <a:buFont typeface="Calibri"/>
              <a:buNone/>
            </a:pPr>
            <a:r>
              <a:rPr lang="en-US" b="1"/>
              <a:t>Goal 1 (Policy &amp; QI): </a:t>
            </a:r>
            <a:r>
              <a:rPr lang="en-US"/>
              <a:t>Increase </a:t>
            </a:r>
            <a:r>
              <a:rPr lang="en-US" b="1"/>
              <a:t>colorectal cancer (CRC) screening </a:t>
            </a:r>
            <a:r>
              <a:rPr lang="en-US"/>
              <a:t>rates among men and women ages 45-75 enrolled in Medicaid managed care plans and statewide in Louisiana by at least </a:t>
            </a:r>
            <a:r>
              <a:rPr lang="en-US" b="1"/>
              <a:t>2 percentage points</a:t>
            </a:r>
            <a:r>
              <a:rPr lang="en-US"/>
              <a:t>.</a:t>
            </a:r>
            <a:endParaRPr/>
          </a:p>
          <a:p>
            <a:pPr marL="628650" marR="0" lvl="1" indent="-171450" algn="l" rtl="0">
              <a:lnSpc>
                <a:spcPct val="100000"/>
              </a:lnSpc>
              <a:spcBef>
                <a:spcPts val="0"/>
              </a:spcBef>
              <a:spcAft>
                <a:spcPts val="0"/>
              </a:spcAft>
              <a:buClr>
                <a:schemeClr val="dk1"/>
              </a:buClr>
              <a:buSzPts val="1200"/>
              <a:buFont typeface="Arial"/>
              <a:buChar char="•"/>
            </a:pPr>
            <a:r>
              <a:rPr lang="en-US"/>
              <a:t>Continue partnerships with MCOs, Mary Bird Perkins and Ochsner Health</a:t>
            </a:r>
            <a:endParaRPr/>
          </a:p>
          <a:p>
            <a:pPr marL="628650" marR="0" lvl="1" indent="-171450" algn="l" rtl="0">
              <a:lnSpc>
                <a:spcPct val="100000"/>
              </a:lnSpc>
              <a:spcBef>
                <a:spcPts val="0"/>
              </a:spcBef>
              <a:spcAft>
                <a:spcPts val="0"/>
              </a:spcAft>
              <a:buClr>
                <a:schemeClr val="dk1"/>
              </a:buClr>
              <a:buSzPts val="1200"/>
              <a:buFont typeface="Arial"/>
              <a:buChar char="•"/>
            </a:pPr>
            <a:r>
              <a:rPr lang="en-US"/>
              <a:t>Fund a 12-month learning initiative with primary care practices for skills-based learning</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b="1"/>
              <a:t>Goal 2 (OPH): </a:t>
            </a:r>
            <a:r>
              <a:rPr lang="en-US"/>
              <a:t>Increase the number of participants screened for </a:t>
            </a:r>
            <a:r>
              <a:rPr lang="en-US" b="1"/>
              <a:t>cardiovascular disease, blood pressure, and diabetes </a:t>
            </a:r>
            <a:r>
              <a:rPr lang="en-US"/>
              <a:t>at community-based events.</a:t>
            </a:r>
            <a:endParaRPr/>
          </a:p>
          <a:p>
            <a:pPr marL="628650" marR="0" lvl="1" indent="-171450" algn="l" rtl="0">
              <a:lnSpc>
                <a:spcPct val="100000"/>
              </a:lnSpc>
              <a:spcBef>
                <a:spcPts val="0"/>
              </a:spcBef>
              <a:spcAft>
                <a:spcPts val="0"/>
              </a:spcAft>
              <a:buClr>
                <a:schemeClr val="dk1"/>
              </a:buClr>
              <a:buSzPts val="1200"/>
              <a:buFont typeface="Arial"/>
              <a:buChar char="•"/>
            </a:pPr>
            <a:r>
              <a:rPr lang="en-US"/>
              <a:t>Well-Ahead will continue to work with community-based blood pressure monitoring and diabetes prevention programs to increase # of individuals screened</a:t>
            </a:r>
            <a:endParaRPr/>
          </a:p>
          <a:p>
            <a:pPr marL="628650" marR="0" lvl="1" indent="-171450" algn="l" rtl="0">
              <a:lnSpc>
                <a:spcPct val="100000"/>
              </a:lnSpc>
              <a:spcBef>
                <a:spcPts val="0"/>
              </a:spcBef>
              <a:spcAft>
                <a:spcPts val="0"/>
              </a:spcAft>
              <a:buClr>
                <a:schemeClr val="dk1"/>
              </a:buClr>
              <a:buSzPts val="1200"/>
              <a:buFont typeface="Arial"/>
              <a:buChar char="•"/>
            </a:pPr>
            <a:r>
              <a:rPr lang="en-US"/>
              <a:t>Support community orgs and MCOs with health events to increase screenings and awareness of hypertension</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Goal 3 (OPH): </a:t>
            </a:r>
            <a:r>
              <a:rPr lang="en-US"/>
              <a:t>Increase the use of best practices for the </a:t>
            </a:r>
            <a:r>
              <a:rPr lang="en-US" b="1"/>
              <a:t>early detection of cardiovascular disease </a:t>
            </a:r>
            <a:r>
              <a:rPr lang="en-US"/>
              <a:t>by rural health providers by </a:t>
            </a:r>
            <a:r>
              <a:rPr lang="en-US" b="1"/>
              <a:t>20%</a:t>
            </a:r>
            <a:r>
              <a:rPr lang="en-US"/>
              <a:t>.</a:t>
            </a:r>
            <a:endParaRPr/>
          </a:p>
          <a:p>
            <a:pPr marL="628650" marR="0" lvl="1" indent="-171450" algn="l" rtl="0">
              <a:lnSpc>
                <a:spcPct val="100000"/>
              </a:lnSpc>
              <a:spcBef>
                <a:spcPts val="0"/>
              </a:spcBef>
              <a:spcAft>
                <a:spcPts val="0"/>
              </a:spcAft>
              <a:buClr>
                <a:schemeClr val="dk1"/>
              </a:buClr>
              <a:buSzPts val="1200"/>
              <a:buFont typeface="Arial"/>
              <a:buChar char="•"/>
            </a:pPr>
            <a:r>
              <a:rPr lang="en-US" sz="1200"/>
              <a:t>Assist Federally Qualified Health Centers (FQHCs) and Rural Health Clinics through education and quality improvement strategies to improve percentage of controlled hypertensive population</a:t>
            </a:r>
            <a:endParaRPr/>
          </a:p>
          <a:p>
            <a:pPr marL="628650" marR="0" lvl="1" indent="-171450" algn="l" rtl="0">
              <a:lnSpc>
                <a:spcPct val="100000"/>
              </a:lnSpc>
              <a:spcBef>
                <a:spcPts val="0"/>
              </a:spcBef>
              <a:spcAft>
                <a:spcPts val="0"/>
              </a:spcAft>
              <a:buClr>
                <a:schemeClr val="dk1"/>
              </a:buClr>
              <a:buSzPts val="1200"/>
              <a:buFont typeface="Arial"/>
              <a:buChar char="•"/>
            </a:pPr>
            <a:r>
              <a:rPr lang="en-US" sz="1200"/>
              <a:t>Assist in achieving American Medical Association’s Target: BP Gold recognition    </a:t>
            </a:r>
            <a:endParaRPr/>
          </a:p>
          <a:p>
            <a:pPr marL="457200" marR="0" lvl="1" indent="0" algn="l" rtl="0">
              <a:lnSpc>
                <a:spcPct val="100000"/>
              </a:lnSpc>
              <a:spcBef>
                <a:spcPts val="0"/>
              </a:spcBef>
              <a:spcAft>
                <a:spcPts val="0"/>
              </a:spcAft>
              <a:buClr>
                <a:schemeClr val="dk1"/>
              </a:buClr>
              <a:buSzPts val="1200"/>
              <a:buFont typeface="Arial"/>
              <a:buNone/>
            </a:pPr>
            <a:endParaRPr sz="1200">
              <a:solidFill>
                <a:srgbClr val="9595D2"/>
              </a:solidFill>
            </a:endParaRPr>
          </a:p>
        </p:txBody>
      </p:sp>
      <p:sp>
        <p:nvSpPr>
          <p:cNvPr id="406" name="Google Shape;406;p1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INITIATIVE 2 (Medicaid, OPH and Policy &amp; QI): Improve Prevention, Early Detection, and Treatment of Chronic Diseases</a:t>
            </a:r>
            <a:endParaRPr b="1"/>
          </a:p>
          <a:p>
            <a:pPr marL="0" marR="0" lvl="0" indent="0" algn="l" rtl="0">
              <a:lnSpc>
                <a:spcPct val="100000"/>
              </a:lnSpc>
              <a:spcBef>
                <a:spcPts val="0"/>
              </a:spcBef>
              <a:spcAft>
                <a:spcPts val="0"/>
              </a:spcAft>
              <a:buClr>
                <a:schemeClr val="dk1"/>
              </a:buClr>
              <a:buSzPts val="1200"/>
              <a:buFont typeface="Calibri"/>
              <a:buNone/>
            </a:pPr>
            <a:r>
              <a:rPr lang="en-US" b="1"/>
              <a:t>Goal 1 (Policy &amp; QI): </a:t>
            </a:r>
            <a:r>
              <a:rPr lang="en-US"/>
              <a:t>Increase </a:t>
            </a:r>
            <a:r>
              <a:rPr lang="en-US" b="1"/>
              <a:t>colorectal cancer (CRC) screening </a:t>
            </a:r>
            <a:r>
              <a:rPr lang="en-US"/>
              <a:t>rates among men and women ages 45-75 enrolled in Medicaid managed care plans and statewide in Louisiana by at least </a:t>
            </a:r>
            <a:r>
              <a:rPr lang="en-US" b="1"/>
              <a:t>2 percentage points</a:t>
            </a:r>
            <a:r>
              <a:rPr lang="en-US"/>
              <a:t>.</a:t>
            </a:r>
            <a:endParaRPr/>
          </a:p>
          <a:p>
            <a:pPr marL="628650" marR="0" lvl="1" indent="-171450" algn="l" rtl="0">
              <a:lnSpc>
                <a:spcPct val="100000"/>
              </a:lnSpc>
              <a:spcBef>
                <a:spcPts val="0"/>
              </a:spcBef>
              <a:spcAft>
                <a:spcPts val="0"/>
              </a:spcAft>
              <a:buClr>
                <a:schemeClr val="dk1"/>
              </a:buClr>
              <a:buSzPts val="1200"/>
              <a:buFont typeface="Arial"/>
              <a:buChar char="•"/>
            </a:pPr>
            <a:r>
              <a:rPr lang="en-US"/>
              <a:t>Continue partnerships with MCOs, Mary Bird Perkins and Ochsner Health</a:t>
            </a:r>
            <a:endParaRPr/>
          </a:p>
          <a:p>
            <a:pPr marL="628650" marR="0" lvl="1" indent="-171450" algn="l" rtl="0">
              <a:lnSpc>
                <a:spcPct val="100000"/>
              </a:lnSpc>
              <a:spcBef>
                <a:spcPts val="0"/>
              </a:spcBef>
              <a:spcAft>
                <a:spcPts val="0"/>
              </a:spcAft>
              <a:buClr>
                <a:schemeClr val="dk1"/>
              </a:buClr>
              <a:buSzPts val="1200"/>
              <a:buFont typeface="Arial"/>
              <a:buChar char="•"/>
            </a:pPr>
            <a:r>
              <a:rPr lang="en-US"/>
              <a:t>Fund a 12-month learning initiative with primary care practices for skills-based learning</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b="1"/>
              <a:t>Goal 2 (OPH): </a:t>
            </a:r>
            <a:r>
              <a:rPr lang="en-US"/>
              <a:t>Increase the number of participants screened for </a:t>
            </a:r>
            <a:r>
              <a:rPr lang="en-US" b="1"/>
              <a:t>cardiovascular disease, blood pressure, and diabetes </a:t>
            </a:r>
            <a:r>
              <a:rPr lang="en-US"/>
              <a:t>at community-based events.</a:t>
            </a:r>
            <a:endParaRPr/>
          </a:p>
          <a:p>
            <a:pPr marL="628650" marR="0" lvl="1" indent="-171450" algn="l" rtl="0">
              <a:lnSpc>
                <a:spcPct val="100000"/>
              </a:lnSpc>
              <a:spcBef>
                <a:spcPts val="0"/>
              </a:spcBef>
              <a:spcAft>
                <a:spcPts val="0"/>
              </a:spcAft>
              <a:buClr>
                <a:schemeClr val="dk1"/>
              </a:buClr>
              <a:buSzPts val="1200"/>
              <a:buFont typeface="Arial"/>
              <a:buChar char="•"/>
            </a:pPr>
            <a:r>
              <a:rPr lang="en-US"/>
              <a:t>Well-Ahead will continue to work with community-based blood pressure monitoring and diabetes prevention programs to increase # of individuals screened</a:t>
            </a:r>
            <a:endParaRPr/>
          </a:p>
          <a:p>
            <a:pPr marL="628650" marR="0" lvl="1" indent="-171450" algn="l" rtl="0">
              <a:lnSpc>
                <a:spcPct val="100000"/>
              </a:lnSpc>
              <a:spcBef>
                <a:spcPts val="0"/>
              </a:spcBef>
              <a:spcAft>
                <a:spcPts val="0"/>
              </a:spcAft>
              <a:buClr>
                <a:schemeClr val="dk1"/>
              </a:buClr>
              <a:buSzPts val="1200"/>
              <a:buFont typeface="Arial"/>
              <a:buChar char="•"/>
            </a:pPr>
            <a:r>
              <a:rPr lang="en-US"/>
              <a:t>Support community orgs and MCOs with health events to increase screenings and awareness of hypertension</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Goal 3 (OPH): </a:t>
            </a:r>
            <a:r>
              <a:rPr lang="en-US"/>
              <a:t>Increase the use of best practices for the </a:t>
            </a:r>
            <a:r>
              <a:rPr lang="en-US" b="1"/>
              <a:t>early detection of cardiovascular disease </a:t>
            </a:r>
            <a:r>
              <a:rPr lang="en-US"/>
              <a:t>by rural health providers by </a:t>
            </a:r>
            <a:r>
              <a:rPr lang="en-US" b="1"/>
              <a:t>20%</a:t>
            </a:r>
            <a:r>
              <a:rPr lang="en-US"/>
              <a:t>.</a:t>
            </a:r>
            <a:endParaRPr/>
          </a:p>
          <a:p>
            <a:pPr marL="628650" marR="0" lvl="1" indent="-171450" algn="l" rtl="0">
              <a:lnSpc>
                <a:spcPct val="100000"/>
              </a:lnSpc>
              <a:spcBef>
                <a:spcPts val="0"/>
              </a:spcBef>
              <a:spcAft>
                <a:spcPts val="0"/>
              </a:spcAft>
              <a:buClr>
                <a:schemeClr val="dk1"/>
              </a:buClr>
              <a:buSzPts val="1200"/>
              <a:buFont typeface="Arial"/>
              <a:buChar char="•"/>
            </a:pPr>
            <a:r>
              <a:rPr lang="en-US" sz="1200"/>
              <a:t>Assist Federally Qualified Health Centers (FQHCs) and Rural Health Clinics through education and quality improvement strategies to improve percentage of controlled hypertensive population</a:t>
            </a:r>
            <a:endParaRPr/>
          </a:p>
          <a:p>
            <a:pPr marL="628650" marR="0" lvl="1" indent="-171450" algn="l" rtl="0">
              <a:lnSpc>
                <a:spcPct val="100000"/>
              </a:lnSpc>
              <a:spcBef>
                <a:spcPts val="0"/>
              </a:spcBef>
              <a:spcAft>
                <a:spcPts val="0"/>
              </a:spcAft>
              <a:buClr>
                <a:schemeClr val="dk1"/>
              </a:buClr>
              <a:buSzPts val="1200"/>
              <a:buFont typeface="Arial"/>
              <a:buChar char="•"/>
            </a:pPr>
            <a:r>
              <a:rPr lang="en-US" sz="1200"/>
              <a:t>Assist in achieving American Medical Association’s Target: BP Gold recognition    </a:t>
            </a:r>
            <a:endParaRPr/>
          </a:p>
          <a:p>
            <a:pPr marL="457200" marR="0" lvl="1" indent="0" algn="l" rtl="0">
              <a:lnSpc>
                <a:spcPct val="100000"/>
              </a:lnSpc>
              <a:spcBef>
                <a:spcPts val="0"/>
              </a:spcBef>
              <a:spcAft>
                <a:spcPts val="0"/>
              </a:spcAft>
              <a:buClr>
                <a:schemeClr val="dk1"/>
              </a:buClr>
              <a:buSzPts val="1200"/>
              <a:buFont typeface="Arial"/>
              <a:buNone/>
            </a:pPr>
            <a:endParaRPr sz="1200">
              <a:solidFill>
                <a:srgbClr val="9595D2"/>
              </a:solidFill>
            </a:endParaRPr>
          </a:p>
        </p:txBody>
      </p:sp>
      <p:sp>
        <p:nvSpPr>
          <p:cNvPr id="406" name="Google Shape;406;p1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457931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a:t>INITIATIVE 3 (OBH): Increase Availability of Behavioral Health Services</a:t>
            </a:r>
            <a:endParaRPr/>
          </a:p>
          <a:p>
            <a:pPr marL="0" lvl="0" indent="0" algn="l" rtl="0">
              <a:lnSpc>
                <a:spcPct val="100000"/>
              </a:lnSpc>
              <a:spcBef>
                <a:spcPts val="0"/>
              </a:spcBef>
              <a:spcAft>
                <a:spcPts val="0"/>
              </a:spcAft>
              <a:buSzPts val="1400"/>
              <a:buNone/>
            </a:pPr>
            <a:r>
              <a:rPr lang="en-US" b="1"/>
              <a:t>Goal 1 (OBH): </a:t>
            </a:r>
            <a:r>
              <a:rPr lang="en-US"/>
              <a:t>Increase access to crisis call services for individuals in suicidal crisis or emotional distress — maintaining a statewide, in-state answer rate of 90%.</a:t>
            </a:r>
            <a:endParaRPr/>
          </a:p>
          <a:p>
            <a:pPr marL="628650" lvl="1" indent="-171450" algn="l" rtl="0">
              <a:lnSpc>
                <a:spcPct val="100000"/>
              </a:lnSpc>
              <a:spcBef>
                <a:spcPts val="0"/>
              </a:spcBef>
              <a:spcAft>
                <a:spcPts val="0"/>
              </a:spcAft>
              <a:buClr>
                <a:schemeClr val="dk1"/>
              </a:buClr>
              <a:buSzPts val="1200"/>
              <a:buFont typeface="Arial"/>
              <a:buChar char="•"/>
            </a:pPr>
            <a:r>
              <a:rPr lang="en-US" b="1"/>
              <a:t>Paid media campaign </a:t>
            </a:r>
            <a:r>
              <a:rPr lang="en-US" b="0"/>
              <a:t>focusing on </a:t>
            </a:r>
            <a:r>
              <a:rPr lang="en-US" b="1"/>
              <a:t>vulnerable populations</a:t>
            </a:r>
            <a:r>
              <a:rPr lang="en-US" b="0"/>
              <a:t>:</a:t>
            </a:r>
            <a:endParaRPr/>
          </a:p>
          <a:p>
            <a:pPr marL="1085850" lvl="2" indent="-171450" algn="l" rtl="0">
              <a:lnSpc>
                <a:spcPct val="100000"/>
              </a:lnSpc>
              <a:spcBef>
                <a:spcPts val="0"/>
              </a:spcBef>
              <a:spcAft>
                <a:spcPts val="0"/>
              </a:spcAft>
              <a:buClr>
                <a:schemeClr val="dk1"/>
              </a:buClr>
              <a:buSzPts val="1200"/>
              <a:buFont typeface="Arial"/>
              <a:buChar char="•"/>
            </a:pPr>
            <a:r>
              <a:rPr lang="en-US" b="0"/>
              <a:t>LGBTQ+</a:t>
            </a:r>
            <a:endParaRPr/>
          </a:p>
          <a:p>
            <a:pPr marL="1085850" lvl="2" indent="-171450" algn="l" rtl="0">
              <a:lnSpc>
                <a:spcPct val="100000"/>
              </a:lnSpc>
              <a:spcBef>
                <a:spcPts val="0"/>
              </a:spcBef>
              <a:spcAft>
                <a:spcPts val="0"/>
              </a:spcAft>
              <a:buClr>
                <a:schemeClr val="dk1"/>
              </a:buClr>
              <a:buSzPts val="1200"/>
              <a:buFont typeface="Arial"/>
              <a:buChar char="•"/>
            </a:pPr>
            <a:r>
              <a:rPr lang="en-US" b="0"/>
              <a:t>Historically marginalized</a:t>
            </a:r>
            <a:endParaRPr/>
          </a:p>
          <a:p>
            <a:pPr marL="1085850" lvl="2" indent="-171450" algn="l" rtl="0">
              <a:lnSpc>
                <a:spcPct val="100000"/>
              </a:lnSpc>
              <a:spcBef>
                <a:spcPts val="0"/>
              </a:spcBef>
              <a:spcAft>
                <a:spcPts val="0"/>
              </a:spcAft>
              <a:buClr>
                <a:schemeClr val="dk1"/>
              </a:buClr>
              <a:buSzPts val="1200"/>
              <a:buFont typeface="Arial"/>
              <a:buChar char="•"/>
            </a:pPr>
            <a:r>
              <a:rPr lang="en-US" b="0"/>
              <a:t>Black, Indigenous and People of Color (BIPOC)</a:t>
            </a:r>
            <a:endParaRPr/>
          </a:p>
          <a:p>
            <a:pPr marL="1085850" lvl="2" indent="-171450" algn="l" rtl="0">
              <a:lnSpc>
                <a:spcPct val="100000"/>
              </a:lnSpc>
              <a:spcBef>
                <a:spcPts val="0"/>
              </a:spcBef>
              <a:spcAft>
                <a:spcPts val="0"/>
              </a:spcAft>
              <a:buClr>
                <a:schemeClr val="dk1"/>
              </a:buClr>
              <a:buSzPts val="1200"/>
              <a:buFont typeface="Arial"/>
              <a:buChar char="•"/>
            </a:pPr>
            <a:r>
              <a:rPr lang="en-US" b="0"/>
              <a:t>Youth</a:t>
            </a:r>
            <a:endParaRPr/>
          </a:p>
          <a:p>
            <a:pPr marL="1085850" lvl="2" indent="-171450" algn="l" rtl="0">
              <a:lnSpc>
                <a:spcPct val="100000"/>
              </a:lnSpc>
              <a:spcBef>
                <a:spcPts val="0"/>
              </a:spcBef>
              <a:spcAft>
                <a:spcPts val="0"/>
              </a:spcAft>
              <a:buClr>
                <a:schemeClr val="dk1"/>
              </a:buClr>
              <a:buSzPts val="1200"/>
              <a:buFont typeface="Arial"/>
              <a:buChar char="•"/>
            </a:pPr>
            <a:r>
              <a:rPr lang="en-US" b="0"/>
              <a:t>Suicide attempt and loss survivors</a:t>
            </a:r>
            <a:endParaRPr b="0"/>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Goal 2 (OBH): </a:t>
            </a:r>
            <a:r>
              <a:rPr lang="en-US"/>
              <a:t>Expand the behavioral health system’s capacity to meet the needs of </a:t>
            </a:r>
            <a:r>
              <a:rPr lang="en-US" b="1"/>
              <a:t>people with mental illness </a:t>
            </a:r>
            <a:r>
              <a:rPr lang="en-US"/>
              <a:t>by expanding </a:t>
            </a:r>
            <a:r>
              <a:rPr lang="en-US" b="1"/>
              <a:t>bed availability</a:t>
            </a:r>
            <a:r>
              <a:rPr lang="en-US"/>
              <a:t>.</a:t>
            </a:r>
            <a:endParaRPr/>
          </a:p>
          <a:p>
            <a:pPr marL="628650" lvl="1" indent="-171450" algn="l" rtl="0">
              <a:lnSpc>
                <a:spcPct val="100000"/>
              </a:lnSpc>
              <a:spcBef>
                <a:spcPts val="0"/>
              </a:spcBef>
              <a:spcAft>
                <a:spcPts val="0"/>
              </a:spcAft>
              <a:buClr>
                <a:schemeClr val="dk1"/>
              </a:buClr>
              <a:buSzPts val="1200"/>
              <a:buFont typeface="Arial"/>
              <a:buChar char="•"/>
            </a:pPr>
            <a:r>
              <a:rPr lang="en-US"/>
              <a:t>Eastern Louisiana Mental Health Services (ELMHS) will secure agreements with providers and expand psychiatric hospital placement options</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Goal 3 (OBH): </a:t>
            </a:r>
            <a:r>
              <a:rPr lang="en-US"/>
              <a:t>Conceptualize a system to introduce child and adolescent crisis services to Medicaid members including a mechanism to select qualified organizations to act as early adopters.</a:t>
            </a:r>
            <a:endParaRPr/>
          </a:p>
          <a:p>
            <a:pPr marL="628650" lvl="1" indent="-171450" algn="l" rtl="0">
              <a:lnSpc>
                <a:spcPct val="100000"/>
              </a:lnSpc>
              <a:spcBef>
                <a:spcPts val="0"/>
              </a:spcBef>
              <a:spcAft>
                <a:spcPts val="0"/>
              </a:spcAft>
              <a:buClr>
                <a:schemeClr val="dk1"/>
              </a:buClr>
              <a:buSzPts val="1200"/>
              <a:buFont typeface="Arial"/>
              <a:buChar char="•"/>
            </a:pPr>
            <a:r>
              <a:rPr lang="en-US"/>
              <a:t>OBH and Medicaid preparing </a:t>
            </a:r>
            <a:r>
              <a:rPr lang="en-US" b="1"/>
              <a:t>funding request </a:t>
            </a:r>
            <a:r>
              <a:rPr lang="en-US"/>
              <a:t>to support </a:t>
            </a:r>
            <a:r>
              <a:rPr lang="en-US" b="1"/>
              <a:t>child and adolescent crisis services </a:t>
            </a:r>
            <a:r>
              <a:rPr lang="en-US"/>
              <a:t>in early adopter regions by </a:t>
            </a:r>
            <a:r>
              <a:rPr lang="en-US" b="1"/>
              <a:t>FY2024</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INITIATIVE 3 WRAP-UP: </a:t>
            </a:r>
            <a:r>
              <a:rPr lang="en-US" b="0"/>
              <a:t>Focusing on people who are in crisis and who need long-term psychiatric care will help address longstanding mental health needs in LA.</a:t>
            </a:r>
            <a:endParaRPr/>
          </a:p>
          <a:p>
            <a:pPr marL="0" lvl="0" indent="0" algn="l" rtl="0">
              <a:lnSpc>
                <a:spcPct val="100000"/>
              </a:lnSpc>
              <a:spcBef>
                <a:spcPts val="0"/>
              </a:spcBef>
              <a:spcAft>
                <a:spcPts val="0"/>
              </a:spcAft>
              <a:buSzPts val="1400"/>
              <a:buNone/>
            </a:pPr>
            <a:endParaRPr b="0"/>
          </a:p>
        </p:txBody>
      </p:sp>
      <p:sp>
        <p:nvSpPr>
          <p:cNvPr id="432" name="Google Shape;432;p16: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7: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26DA9"/>
              </a:buClr>
              <a:buSzPts val="3200"/>
              <a:buFont typeface="Calibri"/>
              <a:buNone/>
            </a:pPr>
            <a:r>
              <a:rPr lang="en-US" b="1" i="0"/>
              <a:t>INITIATIVE 4 (Medicaid and OCDD): Increase Access to Dental Services for Adults with Developmental Disabilities</a:t>
            </a:r>
            <a:endParaRPr/>
          </a:p>
          <a:p>
            <a:pPr marL="0" lvl="0" indent="0" algn="l" rtl="0">
              <a:lnSpc>
                <a:spcPct val="100000"/>
              </a:lnSpc>
              <a:spcBef>
                <a:spcPts val="0"/>
              </a:spcBef>
              <a:spcAft>
                <a:spcPts val="0"/>
              </a:spcAft>
              <a:buSzPts val="1400"/>
              <a:buNone/>
            </a:pPr>
            <a:r>
              <a:rPr lang="en-US" b="1"/>
              <a:t>Goal 1 (Medicaid and OCDD): </a:t>
            </a:r>
            <a:r>
              <a:rPr lang="en-US"/>
              <a:t>Ensure a minimum of 20 dental providers are serving those living with developmental disabilities.</a:t>
            </a:r>
            <a:endParaRPr/>
          </a:p>
          <a:p>
            <a:pPr marL="628650" lvl="1" indent="-171450" algn="l" rtl="0">
              <a:lnSpc>
                <a:spcPct val="100000"/>
              </a:lnSpc>
              <a:spcBef>
                <a:spcPts val="0"/>
              </a:spcBef>
              <a:spcAft>
                <a:spcPts val="0"/>
              </a:spcAft>
              <a:buClr>
                <a:schemeClr val="dk1"/>
              </a:buClr>
              <a:buSzPts val="1200"/>
              <a:buFont typeface="Arial"/>
              <a:buChar char="•"/>
            </a:pPr>
            <a:r>
              <a:rPr lang="en-US"/>
              <a:t>Partner with LA Dental Association to schedule two training seminars hosted by experienced providers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Goal 2 (Medicaid and OCDD): </a:t>
            </a:r>
            <a:r>
              <a:rPr lang="en-US"/>
              <a:t>Increase the percentage of recipients enrolled in the </a:t>
            </a:r>
            <a:r>
              <a:rPr lang="en-US" b="1"/>
              <a:t>Adult Waiver Dental Program </a:t>
            </a:r>
            <a:r>
              <a:rPr lang="en-US"/>
              <a:t>who receive a preventive or non-preventive dental service.</a:t>
            </a:r>
            <a:endParaRPr/>
          </a:p>
          <a:p>
            <a:pPr marL="628650" lvl="1" indent="-171450" algn="l" rtl="0">
              <a:lnSpc>
                <a:spcPct val="100000"/>
              </a:lnSpc>
              <a:spcBef>
                <a:spcPts val="0"/>
              </a:spcBef>
              <a:spcAft>
                <a:spcPts val="0"/>
              </a:spcAft>
              <a:buClr>
                <a:schemeClr val="dk1"/>
              </a:buClr>
              <a:buSzPts val="1200"/>
              <a:buFont typeface="Arial"/>
              <a:buChar char="•"/>
            </a:pPr>
            <a:r>
              <a:rPr lang="en-US"/>
              <a:t>Medicaid to partner with </a:t>
            </a:r>
            <a:r>
              <a:rPr lang="en-US" b="1"/>
              <a:t>Dental Benefit Plan Managers </a:t>
            </a:r>
            <a:r>
              <a:rPr lang="en-US"/>
              <a:t>to </a:t>
            </a:r>
            <a:r>
              <a:rPr lang="en-US" b="1"/>
              <a:t>raise awareness</a:t>
            </a:r>
            <a:endParaRPr/>
          </a:p>
          <a:p>
            <a:pPr marL="628650" lvl="1" indent="-171450" algn="l" rtl="0">
              <a:lnSpc>
                <a:spcPct val="100000"/>
              </a:lnSpc>
              <a:spcBef>
                <a:spcPts val="0"/>
              </a:spcBef>
              <a:spcAft>
                <a:spcPts val="0"/>
              </a:spcAft>
              <a:buClr>
                <a:schemeClr val="dk1"/>
              </a:buClr>
              <a:buSzPts val="1200"/>
              <a:buFont typeface="Arial"/>
              <a:buChar char="•"/>
            </a:pPr>
            <a:r>
              <a:rPr lang="en-US"/>
              <a:t>OCDD identifies partners to provide outreach </a:t>
            </a:r>
            <a:r>
              <a:rPr lang="en-US" b="1"/>
              <a:t>support and training </a:t>
            </a:r>
            <a:r>
              <a:rPr lang="en-US"/>
              <a:t>to encourage </a:t>
            </a:r>
            <a:r>
              <a:rPr lang="en-US" b="1"/>
              <a:t>improved dental care at home</a:t>
            </a:r>
            <a:endParaRPr/>
          </a:p>
        </p:txBody>
      </p:sp>
      <p:sp>
        <p:nvSpPr>
          <p:cNvPr id="440" name="Google Shape;440;p17: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9: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t>INITIATIVE 5 (OPH): Improve Systems to Support People Living with Sickle Cell Disease</a:t>
            </a:r>
            <a:endParaRPr/>
          </a:p>
          <a:p>
            <a:pPr marL="0" marR="0" lvl="0" indent="0" algn="l" rtl="0">
              <a:lnSpc>
                <a:spcPct val="100000"/>
              </a:lnSpc>
              <a:spcBef>
                <a:spcPts val="0"/>
              </a:spcBef>
              <a:spcAft>
                <a:spcPts val="0"/>
              </a:spcAft>
              <a:buClr>
                <a:srgbClr val="9595D2"/>
              </a:buClr>
              <a:buSzPts val="1200"/>
              <a:buFont typeface="Calibri"/>
              <a:buNone/>
            </a:pPr>
            <a:r>
              <a:rPr lang="en-US" sz="1200" b="1"/>
              <a:t>Goal 1 (OPH): </a:t>
            </a:r>
            <a:r>
              <a:rPr lang="en-US" sz="1200"/>
              <a:t>Complete </a:t>
            </a:r>
            <a:r>
              <a:rPr lang="en-US" sz="1200" b="0"/>
              <a:t>the</a:t>
            </a:r>
            <a:r>
              <a:rPr lang="en-US" sz="1200" b="1"/>
              <a:t> foundational assessment and engagement activities</a:t>
            </a:r>
            <a:r>
              <a:rPr lang="en-US" sz="1200"/>
              <a:t> needed to develop the </a:t>
            </a:r>
            <a:r>
              <a:rPr lang="en-US" sz="1200" b="1"/>
              <a:t>state sickle cell registry.</a:t>
            </a:r>
            <a:endParaRPr/>
          </a:p>
          <a:p>
            <a:pPr marL="628650" marR="0" lvl="1" indent="-171450" algn="l" rtl="0">
              <a:lnSpc>
                <a:spcPct val="100000"/>
              </a:lnSpc>
              <a:spcBef>
                <a:spcPts val="0"/>
              </a:spcBef>
              <a:spcAft>
                <a:spcPts val="0"/>
              </a:spcAft>
              <a:buClr>
                <a:schemeClr val="dk1"/>
              </a:buClr>
              <a:buSzPts val="1200"/>
              <a:buFont typeface="Arial"/>
              <a:buChar char="•"/>
            </a:pPr>
            <a:r>
              <a:rPr lang="en-US" sz="1200" u="none" strike="noStrike">
                <a:latin typeface="Calibri"/>
                <a:ea typeface="Calibri"/>
                <a:cs typeface="Calibri"/>
                <a:sym typeface="Calibri"/>
              </a:rPr>
              <a:t>Statewide sickle cell </a:t>
            </a:r>
            <a:r>
              <a:rPr lang="en-US" sz="1200" b="1" u="none" strike="noStrike">
                <a:latin typeface="Calibri"/>
                <a:ea typeface="Calibri"/>
                <a:cs typeface="Calibri"/>
                <a:sym typeface="Calibri"/>
              </a:rPr>
              <a:t>public information campaign</a:t>
            </a:r>
            <a:endParaRPr sz="1100" b="1" u="none" strike="noStrike">
              <a:latin typeface="Calibri"/>
              <a:ea typeface="Calibri"/>
              <a:cs typeface="Calibri"/>
              <a:sym typeface="Calibri"/>
            </a:endParaRPr>
          </a:p>
          <a:p>
            <a:pPr marL="628650" marR="0" lvl="1" indent="-171450" algn="l" rtl="0">
              <a:lnSpc>
                <a:spcPct val="100000"/>
              </a:lnSpc>
              <a:spcBef>
                <a:spcPts val="0"/>
              </a:spcBef>
              <a:spcAft>
                <a:spcPts val="0"/>
              </a:spcAft>
              <a:buClr>
                <a:schemeClr val="dk1"/>
              </a:buClr>
              <a:buSzPts val="1200"/>
              <a:buFont typeface="Arial"/>
              <a:buChar char="•"/>
            </a:pPr>
            <a:r>
              <a:rPr lang="en-US" sz="1200" b="1" u="none" strike="noStrike">
                <a:latin typeface="Calibri"/>
                <a:ea typeface="Calibri"/>
                <a:cs typeface="Calibri"/>
                <a:sym typeface="Calibri"/>
              </a:rPr>
              <a:t>Report preliminary findings </a:t>
            </a:r>
            <a:r>
              <a:rPr lang="en-US" sz="1200" u="none" strike="noStrike">
                <a:latin typeface="Calibri"/>
                <a:ea typeface="Calibri"/>
                <a:cs typeface="Calibri"/>
                <a:sym typeface="Calibri"/>
              </a:rPr>
              <a:t>for comprehensive public health reporting and monitoring for SCD</a:t>
            </a:r>
            <a:endParaRPr sz="1100" u="none" strike="noStrike">
              <a:latin typeface="Calibri"/>
              <a:ea typeface="Calibri"/>
              <a:cs typeface="Calibri"/>
              <a:sym typeface="Calibri"/>
            </a:endParaRPr>
          </a:p>
          <a:p>
            <a:pPr marL="628650" marR="0" lvl="1" indent="-171450" algn="l" rtl="0">
              <a:lnSpc>
                <a:spcPct val="100000"/>
              </a:lnSpc>
              <a:spcBef>
                <a:spcPts val="0"/>
              </a:spcBef>
              <a:spcAft>
                <a:spcPts val="0"/>
              </a:spcAft>
              <a:buClr>
                <a:schemeClr val="dk1"/>
              </a:buClr>
              <a:buSzPts val="1200"/>
              <a:buFont typeface="Arial"/>
              <a:buChar char="•"/>
            </a:pPr>
            <a:r>
              <a:rPr lang="en-US" sz="1200" b="1" u="none" strike="noStrike">
                <a:latin typeface="Calibri"/>
                <a:ea typeface="Calibri"/>
                <a:cs typeface="Calibri"/>
                <a:sym typeface="Calibri"/>
              </a:rPr>
              <a:t>Report recommendations </a:t>
            </a:r>
            <a:r>
              <a:rPr lang="en-US" sz="1200" u="none" strike="noStrike">
                <a:latin typeface="Calibri"/>
                <a:ea typeface="Calibri"/>
                <a:cs typeface="Calibri"/>
                <a:sym typeface="Calibri"/>
              </a:rPr>
              <a:t>for reporting requirements, data uses and anticipated technical requirements for the sickle cell registry.</a:t>
            </a:r>
            <a:endParaRPr sz="1100" u="none" strike="noStrike">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r>
              <a:rPr lang="en-US" b="1"/>
              <a:t>INITIATIVE 5 WRAP-UP: </a:t>
            </a:r>
            <a:r>
              <a:rPr lang="en-US" b="0"/>
              <a:t>The SCD Registry will eventually provide </a:t>
            </a:r>
            <a:r>
              <a:rPr lang="en-US" b="1"/>
              <a:t>greater visibility </a:t>
            </a:r>
            <a:r>
              <a:rPr lang="en-US" b="0"/>
              <a:t>of the extent of the disease and help </a:t>
            </a:r>
            <a:r>
              <a:rPr lang="en-US" b="1"/>
              <a:t>reach this vulnerable population </a:t>
            </a:r>
            <a:r>
              <a:rPr lang="en-US" b="0"/>
              <a:t>and understand how to </a:t>
            </a:r>
            <a:r>
              <a:rPr lang="en-US" b="1"/>
              <a:t>better coordinate care </a:t>
            </a:r>
            <a:r>
              <a:rPr lang="en-US" b="0"/>
              <a:t>and </a:t>
            </a:r>
            <a:r>
              <a:rPr lang="en-US" b="1"/>
              <a:t>provide targeted provider resources</a:t>
            </a:r>
            <a:r>
              <a:rPr lang="en-US" b="0"/>
              <a:t>.</a:t>
            </a:r>
            <a:endParaRPr/>
          </a:p>
          <a:p>
            <a:pPr marL="0" lvl="0" indent="0" algn="l" rtl="0">
              <a:lnSpc>
                <a:spcPct val="100000"/>
              </a:lnSpc>
              <a:spcBef>
                <a:spcPts val="0"/>
              </a:spcBef>
              <a:spcAft>
                <a:spcPts val="0"/>
              </a:spcAft>
              <a:buSzPts val="1400"/>
              <a:buNone/>
            </a:pPr>
            <a:endParaRPr b="0"/>
          </a:p>
        </p:txBody>
      </p:sp>
      <p:sp>
        <p:nvSpPr>
          <p:cNvPr id="458" name="Google Shape;458;p19: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INITIATIVE 6 (OAAS and OCDD): Increase and Strengthen Service Delivery for Vulnerable Residents </a:t>
            </a:r>
            <a:endParaRPr dirty="0"/>
          </a:p>
          <a:p>
            <a:pPr marL="0" lvl="0" indent="0" algn="l" rtl="0">
              <a:lnSpc>
                <a:spcPct val="100000"/>
              </a:lnSpc>
              <a:spcBef>
                <a:spcPts val="0"/>
              </a:spcBef>
              <a:spcAft>
                <a:spcPts val="0"/>
              </a:spcAft>
              <a:buSzPts val="1400"/>
              <a:buNone/>
            </a:pPr>
            <a:r>
              <a:rPr lang="en-US" b="1" dirty="0"/>
              <a:t>Goal 1 (OAAS)</a:t>
            </a:r>
            <a:r>
              <a:rPr lang="en-US" dirty="0"/>
              <a:t>: Increase the Community Choices Waiver response rate by 5%.</a:t>
            </a:r>
            <a:endParaRPr dirty="0"/>
          </a:p>
          <a:p>
            <a:pPr marL="0" lvl="0" indent="0" algn="l" rtl="0">
              <a:lnSpc>
                <a:spcPct val="100000"/>
              </a:lnSpc>
              <a:spcBef>
                <a:spcPts val="0"/>
              </a:spcBef>
              <a:spcAft>
                <a:spcPts val="0"/>
              </a:spcAft>
              <a:buSzPts val="1400"/>
              <a:buNone/>
            </a:pPr>
            <a:r>
              <a:rPr lang="en-US" b="1" dirty="0"/>
              <a:t>Goal 2 (OAAS): </a:t>
            </a:r>
            <a:r>
              <a:rPr lang="en-US" dirty="0"/>
              <a:t>Offer the Community Choices Waiver within 60 days of the date of request to those waiting with no other Office of Aging and Adult Services (OAAS) home- and community-based supports</a:t>
            </a:r>
            <a:endParaRPr dirty="0"/>
          </a:p>
          <a:p>
            <a:pPr marL="628650" marR="0" lvl="1" indent="-171450" algn="l" rtl="0">
              <a:lnSpc>
                <a:spcPct val="100000"/>
              </a:lnSpc>
              <a:spcBef>
                <a:spcPts val="0"/>
              </a:spcBef>
              <a:spcAft>
                <a:spcPts val="0"/>
              </a:spcAft>
              <a:buClr>
                <a:schemeClr val="dk1"/>
              </a:buClr>
              <a:buSzPts val="1200"/>
              <a:buFont typeface="Arial"/>
              <a:buChar char="•"/>
            </a:pPr>
            <a:r>
              <a:rPr lang="en-US" dirty="0"/>
              <a:t>Focus on improving speed of waiver process from initial request for services to approval for services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Goal 3 (OAAS):</a:t>
            </a:r>
            <a:r>
              <a:rPr lang="en-US" dirty="0"/>
              <a:t> Reduce turnover rate of OAAS direct support professionals by 2.5% by the end of FY23.</a:t>
            </a:r>
            <a:endParaRPr dirty="0"/>
          </a:p>
          <a:p>
            <a:pPr marL="17145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OAAS will use </a:t>
            </a:r>
            <a:r>
              <a:rPr lang="en-US" sz="1200" b="1" dirty="0">
                <a:solidFill>
                  <a:schemeClr val="dk1"/>
                </a:solidFill>
                <a:latin typeface="Calibri"/>
                <a:ea typeface="Calibri"/>
                <a:cs typeface="Calibri"/>
                <a:sym typeface="Calibri"/>
              </a:rPr>
              <a:t>ARPA funding </a:t>
            </a:r>
            <a:r>
              <a:rPr lang="en-US" sz="1200" dirty="0">
                <a:solidFill>
                  <a:schemeClr val="dk1"/>
                </a:solidFill>
                <a:latin typeface="Calibri"/>
                <a:ea typeface="Calibri"/>
                <a:cs typeface="Calibri"/>
                <a:sym typeface="Calibri"/>
              </a:rPr>
              <a:t>to </a:t>
            </a:r>
            <a:r>
              <a:rPr lang="en-US" sz="1200" b="1" dirty="0">
                <a:solidFill>
                  <a:schemeClr val="dk1"/>
                </a:solidFill>
                <a:latin typeface="Calibri"/>
                <a:ea typeface="Calibri"/>
                <a:cs typeface="Calibri"/>
                <a:sym typeface="Calibri"/>
              </a:rPr>
              <a:t>increase rates to direct service workers </a:t>
            </a:r>
            <a:r>
              <a:rPr lang="en-US" sz="1200" dirty="0">
                <a:solidFill>
                  <a:schemeClr val="dk1"/>
                </a:solidFill>
                <a:latin typeface="Calibri"/>
                <a:ea typeface="Calibri"/>
                <a:cs typeface="Calibri"/>
                <a:sym typeface="Calibri"/>
              </a:rPr>
              <a:t>and OAAS and OCDD will partner to </a:t>
            </a:r>
            <a:r>
              <a:rPr lang="en-US" sz="1200" b="1" dirty="0">
                <a:solidFill>
                  <a:schemeClr val="dk1"/>
                </a:solidFill>
                <a:latin typeface="Calibri"/>
                <a:ea typeface="Calibri"/>
                <a:cs typeface="Calibri"/>
                <a:sym typeface="Calibri"/>
              </a:rPr>
              <a:t>study reasons for staffing </a:t>
            </a:r>
            <a:r>
              <a:rPr lang="en-US" sz="1200" b="1" dirty="0" smtClean="0">
                <a:solidFill>
                  <a:schemeClr val="dk1"/>
                </a:solidFill>
                <a:latin typeface="Calibri"/>
                <a:ea typeface="Calibri"/>
                <a:cs typeface="Calibri"/>
                <a:sym typeface="Calibri"/>
              </a:rPr>
              <a:t>shortages</a:t>
            </a:r>
          </a:p>
          <a:p>
            <a:pPr marL="0" lvl="0" indent="0" algn="l" rtl="0">
              <a:lnSpc>
                <a:spcPct val="100000"/>
              </a:lnSpc>
              <a:spcBef>
                <a:spcPts val="0"/>
              </a:spcBef>
              <a:spcAft>
                <a:spcPts val="0"/>
              </a:spcAft>
              <a:buClr>
                <a:schemeClr val="dk1"/>
              </a:buClr>
              <a:buSzPts val="1200"/>
              <a:buFont typeface="Calibri"/>
              <a:buNone/>
            </a:pPr>
            <a:r>
              <a:rPr lang="en-US" b="1" dirty="0" smtClean="0"/>
              <a:t>INITIATIVE 6 (OAAS and OCDD): Increase and Strengthen Service Delivery for Vulnerable Residents</a:t>
            </a:r>
            <a:endParaRPr lang="en-US" dirty="0" smtClean="0"/>
          </a:p>
          <a:p>
            <a:pPr marL="0" lvl="0" indent="0" algn="l" rtl="0">
              <a:lnSpc>
                <a:spcPct val="100000"/>
              </a:lnSpc>
              <a:spcBef>
                <a:spcPts val="0"/>
              </a:spcBef>
              <a:spcAft>
                <a:spcPts val="0"/>
              </a:spcAft>
              <a:buClr>
                <a:schemeClr val="dk1"/>
              </a:buClr>
              <a:buSzPts val="1200"/>
              <a:buFont typeface="Calibri"/>
              <a:buNone/>
            </a:pPr>
            <a:r>
              <a:rPr lang="en-US" b="1" dirty="0" smtClean="0"/>
              <a:t>Goal 4 (OCDD): </a:t>
            </a:r>
            <a:r>
              <a:rPr lang="en-US" dirty="0" smtClean="0"/>
              <a:t>Reduce </a:t>
            </a:r>
            <a:r>
              <a:rPr lang="en-US" b="1" dirty="0" smtClean="0"/>
              <a:t>turnover</a:t>
            </a:r>
            <a:r>
              <a:rPr lang="en-US" dirty="0" smtClean="0"/>
              <a:t> </a:t>
            </a:r>
            <a:r>
              <a:rPr lang="en-US" b="1" dirty="0" smtClean="0"/>
              <a:t>rate</a:t>
            </a:r>
            <a:r>
              <a:rPr lang="en-US" dirty="0" smtClean="0"/>
              <a:t> of Office for Citizens with Developmental Disabilities (OCDD) direct support professionals by </a:t>
            </a:r>
            <a:r>
              <a:rPr lang="en-US" b="1" dirty="0" smtClean="0"/>
              <a:t>2.5% by the end of FY23</a:t>
            </a:r>
            <a:r>
              <a:rPr lang="en-US" dirty="0" smtClean="0"/>
              <a:t>.</a:t>
            </a:r>
          </a:p>
          <a:p>
            <a:pPr marL="628650" lvl="1" indent="-171450" algn="l" rtl="0">
              <a:lnSpc>
                <a:spcPct val="100000"/>
              </a:lnSpc>
              <a:spcBef>
                <a:spcPts val="0"/>
              </a:spcBef>
              <a:spcAft>
                <a:spcPts val="0"/>
              </a:spcAft>
              <a:buClr>
                <a:schemeClr val="dk1"/>
              </a:buClr>
              <a:buSzPts val="1200"/>
              <a:buFont typeface="Arial"/>
              <a:buChar char="•"/>
            </a:pPr>
            <a:r>
              <a:rPr lang="en-US" dirty="0" smtClean="0"/>
              <a:t>OAAS and OCDD will partner to study </a:t>
            </a:r>
            <a:r>
              <a:rPr lang="en-US" b="1" dirty="0" smtClean="0"/>
              <a:t>reasons for staffing shortages</a:t>
            </a:r>
            <a:endParaRPr lang="en-US" dirty="0" smtClean="0"/>
          </a:p>
          <a:p>
            <a:pPr marL="0" lvl="0" indent="0" algn="l" rtl="0">
              <a:lnSpc>
                <a:spcPct val="100000"/>
              </a:lnSpc>
              <a:spcBef>
                <a:spcPts val="0"/>
              </a:spcBef>
              <a:spcAft>
                <a:spcPts val="0"/>
              </a:spcAft>
              <a:buClr>
                <a:schemeClr val="dk1"/>
              </a:buClr>
              <a:buSzPts val="1200"/>
              <a:buFont typeface="Calibri"/>
              <a:buNone/>
            </a:pPr>
            <a:endParaRPr lang="en-US" dirty="0" smtClean="0"/>
          </a:p>
          <a:p>
            <a:pPr marL="0" lvl="0" indent="0" algn="l" rtl="0">
              <a:lnSpc>
                <a:spcPct val="100000"/>
              </a:lnSpc>
              <a:spcBef>
                <a:spcPts val="0"/>
              </a:spcBef>
              <a:spcAft>
                <a:spcPts val="0"/>
              </a:spcAft>
              <a:buClr>
                <a:schemeClr val="dk1"/>
              </a:buClr>
              <a:buSzPts val="1200"/>
              <a:buFont typeface="Calibri"/>
              <a:buNone/>
            </a:pPr>
            <a:r>
              <a:rPr lang="en-US" b="1" dirty="0" smtClean="0"/>
              <a:t>Goal 5 (OCDD): </a:t>
            </a:r>
            <a:r>
              <a:rPr lang="en-US" dirty="0" smtClean="0"/>
              <a:t>Broaden opportunities for </a:t>
            </a:r>
            <a:r>
              <a:rPr lang="en-US" b="1" dirty="0" smtClean="0"/>
              <a:t>community involvement </a:t>
            </a:r>
            <a:r>
              <a:rPr lang="en-US" dirty="0" smtClean="0"/>
              <a:t>and </a:t>
            </a:r>
            <a:r>
              <a:rPr lang="en-US" b="1" dirty="0" smtClean="0"/>
              <a:t>increased independence </a:t>
            </a:r>
            <a:r>
              <a:rPr lang="en-US" dirty="0" smtClean="0"/>
              <a:t>through the use of technology with </a:t>
            </a:r>
            <a:r>
              <a:rPr lang="en-US" b="1" dirty="0" smtClean="0"/>
              <a:t>remote support </a:t>
            </a:r>
            <a:r>
              <a:rPr lang="en-US" dirty="0" smtClean="0"/>
              <a:t>in OCDD home- and community-based waivers.</a:t>
            </a:r>
          </a:p>
          <a:p>
            <a:pPr marL="628650" lvl="1" indent="-171450" algn="l" rtl="0">
              <a:lnSpc>
                <a:spcPct val="100000"/>
              </a:lnSpc>
              <a:spcBef>
                <a:spcPts val="0"/>
              </a:spcBef>
              <a:spcAft>
                <a:spcPts val="0"/>
              </a:spcAft>
              <a:buClr>
                <a:schemeClr val="dk1"/>
              </a:buClr>
              <a:buSzPts val="1200"/>
              <a:buFont typeface="Arial"/>
              <a:buChar char="•"/>
            </a:pPr>
            <a:r>
              <a:rPr lang="en-US" dirty="0" smtClean="0"/>
              <a:t>OCDD </a:t>
            </a:r>
            <a:r>
              <a:rPr lang="en-US" b="0" dirty="0" smtClean="0"/>
              <a:t>will</a:t>
            </a:r>
            <a:r>
              <a:rPr lang="en-US" b="1" dirty="0" smtClean="0"/>
              <a:t> identify providers </a:t>
            </a:r>
            <a:r>
              <a:rPr lang="en-US" dirty="0" smtClean="0"/>
              <a:t>to offer services and help stakeholders and the general public understand how these services can be used most effectively.</a:t>
            </a:r>
          </a:p>
          <a:p>
            <a:pPr marL="628650" lvl="1" indent="-171450" algn="l" rtl="0">
              <a:lnSpc>
                <a:spcPct val="100000"/>
              </a:lnSpc>
              <a:spcBef>
                <a:spcPts val="0"/>
              </a:spcBef>
              <a:spcAft>
                <a:spcPts val="0"/>
              </a:spcAft>
              <a:buClr>
                <a:schemeClr val="dk1"/>
              </a:buClr>
              <a:buSzPts val="1200"/>
              <a:buFont typeface="Arial"/>
              <a:buChar char="•"/>
            </a:pPr>
            <a:r>
              <a:rPr lang="en-US" dirty="0" smtClean="0"/>
              <a:t>OCDD will conduct focus groups to </a:t>
            </a:r>
            <a:r>
              <a:rPr lang="en-US" b="1" dirty="0" smtClean="0"/>
              <a:t>discuss barriers</a:t>
            </a:r>
            <a:r>
              <a:rPr lang="en-US" dirty="0" smtClean="0"/>
              <a:t>; implement </a:t>
            </a:r>
            <a:r>
              <a:rPr lang="en-US" b="1" dirty="0" smtClean="0"/>
              <a:t>recruitment strategies</a:t>
            </a:r>
            <a:r>
              <a:rPr lang="en-US" dirty="0" smtClean="0"/>
              <a:t> to build provider network for services; and roll out campaign focused on </a:t>
            </a:r>
            <a:r>
              <a:rPr lang="en-US" b="1" dirty="0" smtClean="0"/>
              <a:t>increasing access</a:t>
            </a:r>
            <a:endParaRPr lang="en-US" dirty="0" smtClean="0"/>
          </a:p>
          <a:p>
            <a:pPr marL="0" lvl="0" indent="0" algn="l" rtl="0">
              <a:lnSpc>
                <a:spcPct val="100000"/>
              </a:lnSpc>
              <a:spcBef>
                <a:spcPts val="0"/>
              </a:spcBef>
              <a:spcAft>
                <a:spcPts val="0"/>
              </a:spcAft>
              <a:buClr>
                <a:schemeClr val="dk1"/>
              </a:buClr>
              <a:buSzPts val="1200"/>
              <a:buFont typeface="Calibri"/>
              <a:buNone/>
            </a:pPr>
            <a:endParaRPr lang="en-US" dirty="0" smtClean="0"/>
          </a:p>
          <a:p>
            <a:pPr marL="0" lvl="0" indent="0" algn="l" rtl="0">
              <a:lnSpc>
                <a:spcPct val="100000"/>
              </a:lnSpc>
              <a:spcBef>
                <a:spcPts val="0"/>
              </a:spcBef>
              <a:spcAft>
                <a:spcPts val="0"/>
              </a:spcAft>
              <a:buClr>
                <a:schemeClr val="dk1"/>
              </a:buClr>
              <a:buSzPts val="1200"/>
              <a:buFont typeface="Calibri"/>
              <a:buNone/>
            </a:pPr>
            <a:r>
              <a:rPr lang="en-US" b="1" dirty="0" smtClean="0"/>
              <a:t>INITIATIVE 6 WRAP-UP: </a:t>
            </a:r>
            <a:r>
              <a:rPr lang="en-US" dirty="0" smtClean="0"/>
              <a:t>This initiative seeks to address </a:t>
            </a:r>
            <a:r>
              <a:rPr lang="en-US" b="1" dirty="0" smtClean="0"/>
              <a:t>long-standing barriers </a:t>
            </a:r>
            <a:r>
              <a:rPr lang="en-US" dirty="0" smtClean="0"/>
              <a:t>to delivering </a:t>
            </a:r>
            <a:r>
              <a:rPr lang="en-US" b="1" dirty="0" smtClean="0"/>
              <a:t>core services for vulnerable residents </a:t>
            </a:r>
            <a:r>
              <a:rPr lang="en-US" dirty="0" smtClean="0"/>
              <a:t>and ensure the Department is responsive to those seeking the </a:t>
            </a:r>
            <a:r>
              <a:rPr lang="en-US" b="1" dirty="0" smtClean="0"/>
              <a:t>Community Choice waiver</a:t>
            </a:r>
            <a:r>
              <a:rPr lang="en-US" dirty="0" smtClean="0"/>
              <a:t>.</a:t>
            </a:r>
          </a:p>
          <a:p>
            <a:pPr marL="0" lvl="0" indent="0" algn="l" rtl="0">
              <a:lnSpc>
                <a:spcPct val="100000"/>
              </a:lnSpc>
              <a:spcBef>
                <a:spcPts val="0"/>
              </a:spcBef>
              <a:spcAft>
                <a:spcPts val="0"/>
              </a:spcAft>
              <a:buClr>
                <a:schemeClr val="dk1"/>
              </a:buClr>
              <a:buSzPts val="1200"/>
              <a:buFont typeface="Arial"/>
              <a:buNone/>
            </a:pP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200" b="1" dirty="0">
              <a:solidFill>
                <a:schemeClr val="dk1"/>
              </a:solidFill>
              <a:latin typeface="Calibri"/>
              <a:ea typeface="Calibri"/>
              <a:cs typeface="Calibri"/>
              <a:sym typeface="Calibri"/>
            </a:endParaRPr>
          </a:p>
        </p:txBody>
      </p:sp>
      <p:sp>
        <p:nvSpPr>
          <p:cNvPr id="467" name="Google Shape;467;p2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2: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INITIATIVE 7 (LARC – Health Standards): Protect the Health, Safety, and Welfare of Nursing Home Residents in Louisiana</a:t>
            </a:r>
            <a:endParaRPr/>
          </a:p>
          <a:p>
            <a:pPr marL="0" lvl="0" indent="0" algn="l" rtl="0">
              <a:lnSpc>
                <a:spcPct val="100000"/>
              </a:lnSpc>
              <a:spcBef>
                <a:spcPts val="0"/>
              </a:spcBef>
              <a:spcAft>
                <a:spcPts val="0"/>
              </a:spcAft>
              <a:buSzPts val="1400"/>
              <a:buNone/>
            </a:pPr>
            <a:r>
              <a:rPr lang="en-US" b="1"/>
              <a:t>Goal 1 (LARC – Health Standards): </a:t>
            </a:r>
            <a:r>
              <a:rPr lang="en-US"/>
              <a:t>Ensure review and approval of </a:t>
            </a:r>
            <a:r>
              <a:rPr lang="en-US" b="1"/>
              <a:t>emergency preparedness plans </a:t>
            </a:r>
            <a:r>
              <a:rPr lang="en-US"/>
              <a:t>submitted to the Department.</a:t>
            </a:r>
            <a:endParaRPr/>
          </a:p>
          <a:p>
            <a:pPr marL="628650" marR="0" lvl="1" indent="-171450" algn="l" rtl="0">
              <a:lnSpc>
                <a:spcPct val="100000"/>
              </a:lnSpc>
              <a:spcBef>
                <a:spcPts val="0"/>
              </a:spcBef>
              <a:spcAft>
                <a:spcPts val="0"/>
              </a:spcAft>
              <a:buClr>
                <a:schemeClr val="dk1"/>
              </a:buClr>
              <a:buSzPts val="1200"/>
              <a:buFont typeface="Arial"/>
              <a:buChar char="•"/>
            </a:pPr>
            <a:r>
              <a:rPr lang="en-US"/>
              <a:t>Team approach to evaluating nursing homes’ (NH) emergency preparedness plans </a:t>
            </a:r>
            <a:endParaRPr/>
          </a:p>
          <a:p>
            <a:pPr marL="628650" marR="0" lvl="1" indent="-171450" algn="l" rtl="0">
              <a:lnSpc>
                <a:spcPct val="100000"/>
              </a:lnSpc>
              <a:spcBef>
                <a:spcPts val="0"/>
              </a:spcBef>
              <a:spcAft>
                <a:spcPts val="0"/>
              </a:spcAft>
              <a:buClr>
                <a:schemeClr val="dk1"/>
              </a:buClr>
              <a:buSzPts val="1200"/>
              <a:buFont typeface="Arial"/>
              <a:buChar char="•"/>
            </a:pPr>
            <a:r>
              <a:rPr lang="en-US"/>
              <a:t>Partner agencies: </a:t>
            </a:r>
            <a:endParaRPr/>
          </a:p>
          <a:p>
            <a:pPr marL="1085850" marR="0" lvl="2" indent="-171450" algn="l" rtl="0">
              <a:lnSpc>
                <a:spcPct val="100000"/>
              </a:lnSpc>
              <a:spcBef>
                <a:spcPts val="0"/>
              </a:spcBef>
              <a:spcAft>
                <a:spcPts val="0"/>
              </a:spcAft>
              <a:buClr>
                <a:schemeClr val="dk1"/>
              </a:buClr>
              <a:buSzPts val="1200"/>
              <a:buFont typeface="Arial"/>
              <a:buChar char="•"/>
            </a:pPr>
            <a:r>
              <a:rPr lang="en-US"/>
              <a:t>Local OEPs</a:t>
            </a:r>
            <a:endParaRPr/>
          </a:p>
          <a:p>
            <a:pPr marL="1085850" marR="0" lvl="2" indent="-171450" algn="l" rtl="0">
              <a:lnSpc>
                <a:spcPct val="100000"/>
              </a:lnSpc>
              <a:spcBef>
                <a:spcPts val="0"/>
              </a:spcBef>
              <a:spcAft>
                <a:spcPts val="0"/>
              </a:spcAft>
              <a:buClr>
                <a:schemeClr val="dk1"/>
              </a:buClr>
              <a:buSzPts val="1200"/>
              <a:buFont typeface="Arial"/>
              <a:buChar char="•"/>
            </a:pPr>
            <a:r>
              <a:rPr lang="en-US"/>
              <a:t>Governor’s Office of Homeland Security and Emergency Preparedness (GOHSEP)</a:t>
            </a:r>
            <a:endParaRPr/>
          </a:p>
          <a:p>
            <a:pPr marL="1085850" marR="0" lvl="2" indent="-171450" algn="l" rtl="0">
              <a:lnSpc>
                <a:spcPct val="100000"/>
              </a:lnSpc>
              <a:spcBef>
                <a:spcPts val="0"/>
              </a:spcBef>
              <a:spcAft>
                <a:spcPts val="0"/>
              </a:spcAft>
              <a:buClr>
                <a:schemeClr val="dk1"/>
              </a:buClr>
              <a:buSzPts val="1200"/>
              <a:buFont typeface="Arial"/>
              <a:buChar char="•"/>
            </a:pPr>
            <a:r>
              <a:rPr lang="en-US"/>
              <a:t>Department of Transportation and Development (DOTD)</a:t>
            </a:r>
            <a:endParaRPr/>
          </a:p>
          <a:p>
            <a:pPr marL="1085850" marR="0" lvl="2" indent="-171450" algn="l" rtl="0">
              <a:lnSpc>
                <a:spcPct val="100000"/>
              </a:lnSpc>
              <a:spcBef>
                <a:spcPts val="0"/>
              </a:spcBef>
              <a:spcAft>
                <a:spcPts val="0"/>
              </a:spcAft>
              <a:buClr>
                <a:schemeClr val="dk1"/>
              </a:buClr>
              <a:buSzPts val="1200"/>
              <a:buFont typeface="Arial"/>
              <a:buChar char="•"/>
            </a:pPr>
            <a:r>
              <a:rPr lang="en-US"/>
              <a:t>Louisiana Emergency Response Network (LERN)</a:t>
            </a:r>
            <a:endParaRPr/>
          </a:p>
          <a:p>
            <a:pPr marL="1085850" marR="0" lvl="2" indent="-171450" algn="l" rtl="0">
              <a:lnSpc>
                <a:spcPct val="100000"/>
              </a:lnSpc>
              <a:spcBef>
                <a:spcPts val="0"/>
              </a:spcBef>
              <a:spcAft>
                <a:spcPts val="0"/>
              </a:spcAft>
              <a:buClr>
                <a:schemeClr val="dk1"/>
              </a:buClr>
              <a:buSzPts val="1200"/>
              <a:buFont typeface="Arial"/>
              <a:buChar char="•"/>
            </a:pPr>
            <a:r>
              <a:rPr lang="en-US"/>
              <a:t>Office of the State Fire Marshal (OSFM)</a:t>
            </a:r>
            <a:endParaRPr/>
          </a:p>
          <a:p>
            <a:pPr marL="628650" marR="0" lvl="1" indent="-171450" algn="l" rtl="0">
              <a:lnSpc>
                <a:spcPct val="100000"/>
              </a:lnSpc>
              <a:spcBef>
                <a:spcPts val="0"/>
              </a:spcBef>
              <a:spcAft>
                <a:spcPts val="0"/>
              </a:spcAft>
              <a:buClr>
                <a:schemeClr val="dk1"/>
              </a:buClr>
              <a:buSzPts val="1200"/>
              <a:buFont typeface="Arial"/>
              <a:buChar char="•"/>
            </a:pPr>
            <a:r>
              <a:rPr lang="en-US"/>
              <a:t>Partners review each plan and any unlicensed facilities to ensure health, safety and welfare of NH residents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Goal 2 (LARC – Health Standards): </a:t>
            </a:r>
            <a:r>
              <a:rPr lang="en-US"/>
              <a:t>Provide for </a:t>
            </a:r>
            <a:r>
              <a:rPr lang="en-US" b="1"/>
              <a:t>the efficient submission, review, and approval/denial </a:t>
            </a:r>
            <a:r>
              <a:rPr lang="en-US"/>
              <a:t>of </a:t>
            </a:r>
            <a:r>
              <a:rPr lang="en-US" b="1"/>
              <a:t>nursing home </a:t>
            </a:r>
            <a:r>
              <a:rPr lang="en-US"/>
              <a:t>emergency preparedness plans.</a:t>
            </a:r>
            <a:endParaRPr/>
          </a:p>
          <a:p>
            <a:pPr marL="628650" lvl="1" indent="-171450" algn="l" rtl="0">
              <a:lnSpc>
                <a:spcPct val="100000"/>
              </a:lnSpc>
              <a:spcBef>
                <a:spcPts val="0"/>
              </a:spcBef>
              <a:spcAft>
                <a:spcPts val="0"/>
              </a:spcAft>
              <a:buClr>
                <a:schemeClr val="dk1"/>
              </a:buClr>
              <a:buSzPts val="1200"/>
              <a:buFont typeface="Arial"/>
              <a:buChar char="•"/>
            </a:pPr>
            <a:r>
              <a:rPr lang="en-US" b="1"/>
              <a:t>Electronic submission </a:t>
            </a:r>
            <a:r>
              <a:rPr lang="en-US"/>
              <a:t>of NH emergency preparedness plans, </a:t>
            </a:r>
            <a:r>
              <a:rPr lang="en-US" b="1"/>
              <a:t>streamlining approval process </a:t>
            </a:r>
            <a:r>
              <a:rPr lang="en-US"/>
              <a:t>and allowing </a:t>
            </a:r>
            <a:r>
              <a:rPr lang="en-US" b="1"/>
              <a:t>for tracking of plans throughout approval process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INITIATIVE 7 WRAP-UP: </a:t>
            </a:r>
            <a:r>
              <a:rPr lang="en-US" sz="1200">
                <a:solidFill>
                  <a:schemeClr val="dk1"/>
                </a:solidFill>
                <a:latin typeface="Calibri"/>
                <a:ea typeface="Calibri"/>
                <a:cs typeface="Calibri"/>
                <a:sym typeface="Calibri"/>
              </a:rPr>
              <a:t>Ensuring the </a:t>
            </a:r>
            <a:r>
              <a:rPr lang="en-US" sz="1200" b="1">
                <a:solidFill>
                  <a:schemeClr val="dk1"/>
                </a:solidFill>
                <a:latin typeface="Calibri"/>
                <a:ea typeface="Calibri"/>
                <a:cs typeface="Calibri"/>
                <a:sym typeface="Calibri"/>
              </a:rPr>
              <a:t>health and safety of nursing home residents </a:t>
            </a:r>
            <a:r>
              <a:rPr lang="en-US" sz="1200">
                <a:solidFill>
                  <a:schemeClr val="dk1"/>
                </a:solidFill>
                <a:latin typeface="Calibri"/>
                <a:ea typeface="Calibri"/>
                <a:cs typeface="Calibri"/>
                <a:sym typeface="Calibri"/>
              </a:rPr>
              <a:t>during disasters is a top priority. This initiative provides a framework for doing that through a </a:t>
            </a:r>
            <a:r>
              <a:rPr lang="en-US" sz="1200" b="1">
                <a:solidFill>
                  <a:schemeClr val="dk1"/>
                </a:solidFill>
                <a:latin typeface="Calibri"/>
                <a:ea typeface="Calibri"/>
                <a:cs typeface="Calibri"/>
                <a:sym typeface="Calibri"/>
              </a:rPr>
              <a:t>team-focused review process</a:t>
            </a:r>
            <a:r>
              <a:rPr lang="en-US" sz="1200">
                <a:solidFill>
                  <a:schemeClr val="dk1"/>
                </a:solidFill>
                <a:latin typeface="Calibri"/>
                <a:ea typeface="Calibri"/>
                <a:cs typeface="Calibri"/>
                <a:sym typeface="Calibri"/>
              </a:rPr>
              <a:t>.</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484" name="Google Shape;484;p22: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2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Clr>
                <a:schemeClr val="dk1"/>
              </a:buClr>
              <a:buSzPts val="1200"/>
              <a:buFont typeface="Calibri"/>
              <a:buNone/>
            </a:pPr>
            <a:r>
              <a:rPr lang="en-US" b="1"/>
              <a:t>INITIATIVE 8 (Engineering): Improve the Sustainability of Public Water Systems</a:t>
            </a:r>
            <a:endParaRPr/>
          </a:p>
          <a:p>
            <a:pPr marL="0" lvl="1" indent="0" algn="l" rtl="0">
              <a:lnSpc>
                <a:spcPct val="100000"/>
              </a:lnSpc>
              <a:spcBef>
                <a:spcPts val="0"/>
              </a:spcBef>
              <a:spcAft>
                <a:spcPts val="0"/>
              </a:spcAft>
              <a:buSzPts val="1400"/>
              <a:buNone/>
            </a:pPr>
            <a:r>
              <a:rPr lang="en-US" b="1"/>
              <a:t>Goal 1 (OPH: Engineering): </a:t>
            </a:r>
            <a:r>
              <a:rPr lang="en-US"/>
              <a:t>Utilize </a:t>
            </a:r>
            <a:r>
              <a:rPr lang="en-US" b="1"/>
              <a:t>Bipartisan Infrastructure Law funding </a:t>
            </a:r>
            <a:r>
              <a:rPr lang="en-US"/>
              <a:t>to continue to </a:t>
            </a:r>
            <a:r>
              <a:rPr lang="en-US" b="1"/>
              <a:t>stabilize</a:t>
            </a:r>
            <a:r>
              <a:rPr lang="en-US"/>
              <a:t> the state’s water infrastructure.</a:t>
            </a:r>
            <a:endParaRPr/>
          </a:p>
          <a:p>
            <a:pPr marL="628650" lvl="2" indent="-171450" algn="l" rtl="0">
              <a:lnSpc>
                <a:spcPct val="100000"/>
              </a:lnSpc>
              <a:spcBef>
                <a:spcPts val="0"/>
              </a:spcBef>
              <a:spcAft>
                <a:spcPts val="0"/>
              </a:spcAft>
              <a:buClr>
                <a:schemeClr val="dk1"/>
              </a:buClr>
              <a:buSzPts val="1200"/>
              <a:buFont typeface="Arial"/>
              <a:buChar char="•"/>
            </a:pPr>
            <a:r>
              <a:rPr lang="en-US"/>
              <a:t>Assist water systems in </a:t>
            </a:r>
            <a:r>
              <a:rPr lang="en-US" b="1"/>
              <a:t>loan-closing process</a:t>
            </a:r>
            <a:r>
              <a:rPr lang="en-US"/>
              <a:t>, including development of </a:t>
            </a:r>
            <a:r>
              <a:rPr lang="en-US" b="1"/>
              <a:t>system improvement plans</a:t>
            </a:r>
            <a:endParaRPr/>
          </a:p>
          <a:p>
            <a:pPr marL="628650" lvl="2" indent="-171450" algn="l" rtl="0">
              <a:lnSpc>
                <a:spcPct val="100000"/>
              </a:lnSpc>
              <a:spcBef>
                <a:spcPts val="0"/>
              </a:spcBef>
              <a:spcAft>
                <a:spcPts val="0"/>
              </a:spcAft>
              <a:buClr>
                <a:schemeClr val="dk1"/>
              </a:buClr>
              <a:buSzPts val="1200"/>
              <a:buFont typeface="Arial"/>
              <a:buChar char="•"/>
            </a:pPr>
            <a:r>
              <a:rPr lang="en-US"/>
              <a:t>Help obtain </a:t>
            </a:r>
            <a:r>
              <a:rPr lang="en-US" b="1"/>
              <a:t>rate study</a:t>
            </a:r>
            <a:endParaRPr/>
          </a:p>
          <a:p>
            <a:pPr marL="628650" lvl="2" indent="-171450" algn="l" rtl="0">
              <a:lnSpc>
                <a:spcPct val="100000"/>
              </a:lnSpc>
              <a:spcBef>
                <a:spcPts val="0"/>
              </a:spcBef>
              <a:spcAft>
                <a:spcPts val="0"/>
              </a:spcAft>
              <a:buClr>
                <a:schemeClr val="dk1"/>
              </a:buClr>
              <a:buSzPts val="1200"/>
              <a:buFont typeface="Arial"/>
              <a:buChar char="•"/>
            </a:pPr>
            <a:r>
              <a:rPr lang="en-US"/>
              <a:t>Engineering </a:t>
            </a:r>
            <a:r>
              <a:rPr lang="en-US" b="1"/>
              <a:t>contract review and approval</a:t>
            </a:r>
            <a:endParaRPr/>
          </a:p>
          <a:p>
            <a:pPr marL="628650" lvl="2" indent="-171450" algn="l" rtl="0">
              <a:lnSpc>
                <a:spcPct val="100000"/>
              </a:lnSpc>
              <a:spcBef>
                <a:spcPts val="0"/>
              </a:spcBef>
              <a:spcAft>
                <a:spcPts val="0"/>
              </a:spcAft>
              <a:buClr>
                <a:schemeClr val="dk1"/>
              </a:buClr>
              <a:buSzPts val="1200"/>
              <a:buFont typeface="Arial"/>
              <a:buChar char="•"/>
            </a:pPr>
            <a:r>
              <a:rPr lang="en-US" b="0"/>
              <a:t>Approval</a:t>
            </a:r>
            <a:r>
              <a:rPr lang="en-US"/>
              <a:t> of </a:t>
            </a:r>
            <a:r>
              <a:rPr lang="en-US" b="1"/>
              <a:t>environmental information documents</a:t>
            </a:r>
            <a:endParaRPr b="1"/>
          </a:p>
          <a:p>
            <a:pPr marL="0" lvl="1" indent="0" algn="l" rtl="0">
              <a:lnSpc>
                <a:spcPct val="100000"/>
              </a:lnSpc>
              <a:spcBef>
                <a:spcPts val="0"/>
              </a:spcBef>
              <a:spcAft>
                <a:spcPts val="0"/>
              </a:spcAft>
              <a:buSzPts val="1400"/>
              <a:buNone/>
            </a:pPr>
            <a:endParaRPr/>
          </a:p>
          <a:p>
            <a:pPr marL="0" lvl="1" indent="0" algn="l" rtl="0">
              <a:lnSpc>
                <a:spcPct val="100000"/>
              </a:lnSpc>
              <a:spcBef>
                <a:spcPts val="0"/>
              </a:spcBef>
              <a:spcAft>
                <a:spcPts val="0"/>
              </a:spcAft>
              <a:buSzPts val="1400"/>
              <a:buNone/>
            </a:pPr>
            <a:r>
              <a:rPr lang="en-US" b="1"/>
              <a:t>INITIATIVE 8 WRAP-UP: </a:t>
            </a:r>
            <a:r>
              <a:rPr lang="en-US" sz="1200">
                <a:solidFill>
                  <a:schemeClr val="dk1"/>
                </a:solidFill>
                <a:latin typeface="Calibri"/>
                <a:ea typeface="Calibri"/>
                <a:cs typeface="Calibri"/>
                <a:sym typeface="Calibri"/>
              </a:rPr>
              <a:t>There are </a:t>
            </a:r>
            <a:r>
              <a:rPr lang="en-US" sz="1200" b="1">
                <a:solidFill>
                  <a:schemeClr val="dk1"/>
                </a:solidFill>
                <a:latin typeface="Calibri"/>
                <a:ea typeface="Calibri"/>
                <a:cs typeface="Calibri"/>
                <a:sym typeface="Calibri"/>
              </a:rPr>
              <a:t>ample resources available </a:t>
            </a:r>
            <a:r>
              <a:rPr lang="en-US" sz="1200">
                <a:solidFill>
                  <a:schemeClr val="dk1"/>
                </a:solidFill>
                <a:latin typeface="Calibri"/>
                <a:ea typeface="Calibri"/>
                <a:cs typeface="Calibri"/>
                <a:sym typeface="Calibri"/>
              </a:rPr>
              <a:t>to water systems, but they will </a:t>
            </a:r>
            <a:r>
              <a:rPr lang="en-US" sz="1200" b="1">
                <a:solidFill>
                  <a:schemeClr val="dk1"/>
                </a:solidFill>
                <a:latin typeface="Calibri"/>
                <a:ea typeface="Calibri"/>
                <a:cs typeface="Calibri"/>
                <a:sym typeface="Calibri"/>
              </a:rPr>
              <a:t>need LDH's technical assistance </a:t>
            </a:r>
            <a:r>
              <a:rPr lang="en-US" sz="1200">
                <a:solidFill>
                  <a:schemeClr val="dk1"/>
                </a:solidFill>
                <a:latin typeface="Calibri"/>
                <a:ea typeface="Calibri"/>
                <a:cs typeface="Calibri"/>
                <a:sym typeface="Calibri"/>
              </a:rPr>
              <a:t>to get their projects ready to receive funding.</a:t>
            </a:r>
            <a:endParaRPr/>
          </a:p>
          <a:p>
            <a:pPr marL="0" lvl="1"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493" name="Google Shape;493;p2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5: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INITIATIVE 9 (Human Resources): Improve #TeamLDH Culture, Recruitment, and Retention</a:t>
            </a:r>
            <a:endParaRPr/>
          </a:p>
          <a:p>
            <a:pPr marL="0" lvl="0" indent="0" algn="l" rtl="0">
              <a:lnSpc>
                <a:spcPct val="100000"/>
              </a:lnSpc>
              <a:spcBef>
                <a:spcPts val="0"/>
              </a:spcBef>
              <a:spcAft>
                <a:spcPts val="0"/>
              </a:spcAft>
              <a:buSzPts val="1400"/>
              <a:buNone/>
            </a:pPr>
            <a:r>
              <a:rPr lang="en-US" b="1"/>
              <a:t>Goal 1 (Human Resources): </a:t>
            </a:r>
            <a:r>
              <a:rPr lang="en-US"/>
              <a:t>Continue the </a:t>
            </a:r>
            <a:r>
              <a:rPr lang="en-US" b="1"/>
              <a:t>Executive Internship Cohort Program </a:t>
            </a:r>
            <a:r>
              <a:rPr lang="en-US"/>
              <a:t>in FY23 to provide current college students with real-time industry experience, visibility, and </a:t>
            </a:r>
            <a:r>
              <a:rPr lang="en-US" b="1"/>
              <a:t>exposure to various aspects of LDH</a:t>
            </a:r>
            <a:r>
              <a:rPr lang="en-US"/>
              <a:t>.</a:t>
            </a:r>
            <a:endParaRPr/>
          </a:p>
          <a:p>
            <a:pPr marL="628650" lvl="1" indent="-171450" algn="l" rtl="0">
              <a:lnSpc>
                <a:spcPct val="100000"/>
              </a:lnSpc>
              <a:spcBef>
                <a:spcPts val="0"/>
              </a:spcBef>
              <a:spcAft>
                <a:spcPts val="0"/>
              </a:spcAft>
              <a:buClr>
                <a:schemeClr val="dk1"/>
              </a:buClr>
              <a:buSzPts val="1200"/>
              <a:buFont typeface="Arial"/>
              <a:buChar char="•"/>
            </a:pPr>
            <a:r>
              <a:rPr lang="en-US"/>
              <a:t>Attend </a:t>
            </a:r>
            <a:r>
              <a:rPr lang="en-US" b="1"/>
              <a:t>college career fairs </a:t>
            </a:r>
            <a:r>
              <a:rPr lang="en-US"/>
              <a:t>and host </a:t>
            </a:r>
            <a:r>
              <a:rPr lang="en-US" b="1"/>
              <a:t>LDH career days</a:t>
            </a:r>
            <a:endParaRPr/>
          </a:p>
          <a:p>
            <a:pPr marL="628650" lvl="1" indent="-171450" algn="l" rtl="0">
              <a:lnSpc>
                <a:spcPct val="100000"/>
              </a:lnSpc>
              <a:spcBef>
                <a:spcPts val="0"/>
              </a:spcBef>
              <a:spcAft>
                <a:spcPts val="0"/>
              </a:spcAft>
              <a:buClr>
                <a:schemeClr val="dk1"/>
              </a:buClr>
              <a:buSzPts val="1200"/>
              <a:buFont typeface="Arial"/>
              <a:buChar char="•"/>
            </a:pPr>
            <a:r>
              <a:rPr lang="en-US"/>
              <a:t>Convert </a:t>
            </a:r>
            <a:r>
              <a:rPr lang="en-US" b="1"/>
              <a:t>10%</a:t>
            </a:r>
            <a:r>
              <a:rPr lang="en-US"/>
              <a:t> of summer interns to </a:t>
            </a:r>
            <a:r>
              <a:rPr lang="en-US" b="1"/>
              <a:t>full-time</a:t>
            </a:r>
            <a:r>
              <a:rPr lang="en-US"/>
              <a:t> employees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Goal 2 (Human Resources): </a:t>
            </a:r>
            <a:r>
              <a:rPr lang="en-US"/>
              <a:t>Build </a:t>
            </a:r>
            <a:r>
              <a:rPr lang="en-US" b="1"/>
              <a:t>succession plans </a:t>
            </a:r>
            <a:r>
              <a:rPr lang="en-US"/>
              <a:t>for </a:t>
            </a:r>
            <a:r>
              <a:rPr lang="en-US" b="1"/>
              <a:t>20% of critical positions </a:t>
            </a:r>
            <a:r>
              <a:rPr lang="en-US"/>
              <a:t>within LDH. </a:t>
            </a:r>
            <a:endParaRPr/>
          </a:p>
          <a:p>
            <a:pPr marL="628650" marR="0" lvl="1" indent="-171450" algn="l" rtl="0">
              <a:lnSpc>
                <a:spcPct val="100000"/>
              </a:lnSpc>
              <a:spcBef>
                <a:spcPts val="0"/>
              </a:spcBef>
              <a:spcAft>
                <a:spcPts val="0"/>
              </a:spcAft>
              <a:buClr>
                <a:schemeClr val="dk1"/>
              </a:buClr>
              <a:buSzPts val="1200"/>
              <a:buFont typeface="Arial"/>
              <a:buChar char="•"/>
            </a:pPr>
            <a:r>
              <a:rPr lang="en-US" sz="1200" u="none" strike="noStrike">
                <a:solidFill>
                  <a:schemeClr val="dk1"/>
                </a:solidFill>
                <a:latin typeface="Calibri"/>
                <a:ea typeface="Calibri"/>
                <a:cs typeface="Calibri"/>
                <a:sym typeface="Calibri"/>
              </a:rPr>
              <a:t>HR will expand the </a:t>
            </a:r>
            <a:r>
              <a:rPr lang="en-US" sz="1200" b="1" u="none" strike="noStrike">
                <a:solidFill>
                  <a:schemeClr val="dk1"/>
                </a:solidFill>
                <a:latin typeface="Calibri"/>
                <a:ea typeface="Calibri"/>
                <a:cs typeface="Calibri"/>
                <a:sym typeface="Calibri"/>
              </a:rPr>
              <a:t>formal succession planning program</a:t>
            </a:r>
            <a:endParaRPr/>
          </a:p>
          <a:p>
            <a:pPr marL="628650" marR="0" lvl="1" indent="-171450" algn="l" rtl="0">
              <a:lnSpc>
                <a:spcPct val="100000"/>
              </a:lnSpc>
              <a:spcBef>
                <a:spcPts val="0"/>
              </a:spcBef>
              <a:spcAft>
                <a:spcPts val="0"/>
              </a:spcAft>
              <a:buClr>
                <a:schemeClr val="dk1"/>
              </a:buClr>
              <a:buSzPts val="1200"/>
              <a:buFont typeface="Arial"/>
              <a:buChar char="•"/>
            </a:pPr>
            <a:r>
              <a:rPr lang="en-US" sz="1200" u="none" strike="noStrike">
                <a:solidFill>
                  <a:schemeClr val="dk1"/>
                </a:solidFill>
                <a:latin typeface="Calibri"/>
                <a:ea typeface="Calibri"/>
                <a:cs typeface="Calibri"/>
                <a:sym typeface="Calibri"/>
              </a:rPr>
              <a:t>HR to pilot a </a:t>
            </a:r>
            <a:r>
              <a:rPr lang="en-US" sz="1200" b="1" u="none" strike="noStrike">
                <a:solidFill>
                  <a:schemeClr val="dk1"/>
                </a:solidFill>
                <a:latin typeface="Calibri"/>
                <a:ea typeface="Calibri"/>
                <a:cs typeface="Calibri"/>
                <a:sym typeface="Calibri"/>
              </a:rPr>
              <a:t>quarterly talent review</a:t>
            </a:r>
            <a:r>
              <a:rPr lang="en-US" sz="1200" u="none" strike="noStrike">
                <a:solidFill>
                  <a:schemeClr val="dk1"/>
                </a:solidFill>
                <a:latin typeface="Calibri"/>
                <a:ea typeface="Calibri"/>
                <a:cs typeface="Calibri"/>
                <a:sym typeface="Calibri"/>
              </a:rPr>
              <a:t>, identifying key roles, skill sets required and future potential across LDH</a:t>
            </a:r>
            <a:endParaRPr/>
          </a:p>
          <a:p>
            <a:pPr marL="628650" marR="0" lvl="1" indent="-95250" algn="l" rtl="0">
              <a:lnSpc>
                <a:spcPct val="100000"/>
              </a:lnSpc>
              <a:spcBef>
                <a:spcPts val="0"/>
              </a:spcBef>
              <a:spcAft>
                <a:spcPts val="0"/>
              </a:spcAft>
              <a:buClr>
                <a:schemeClr val="dk1"/>
              </a:buClr>
              <a:buSzPts val="1200"/>
              <a:buFont typeface="Arial"/>
              <a:buNone/>
            </a:pPr>
            <a:endParaRPr sz="1200" u="none" strike="noStrike">
              <a:solidFill>
                <a:schemeClr val="dk1"/>
              </a:solidFill>
              <a:latin typeface="Calibri"/>
              <a:ea typeface="Calibri"/>
              <a:cs typeface="Calibri"/>
              <a:sym typeface="Calibri"/>
            </a:endParaRPr>
          </a:p>
        </p:txBody>
      </p:sp>
      <p:sp>
        <p:nvSpPr>
          <p:cNvPr id="511" name="Google Shape;511;p25: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2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Clr>
                <a:schemeClr val="dk1"/>
              </a:buClr>
              <a:buSzPts val="1200"/>
              <a:buFont typeface="Calibri"/>
              <a:buNone/>
            </a:pPr>
            <a:r>
              <a:rPr lang="en-US" b="1" dirty="0"/>
              <a:t>INITIATIVE 10 (Medicaid and LDH Facilities): Expand Workforce Development Training Program</a:t>
            </a:r>
            <a:endParaRPr dirty="0"/>
          </a:p>
          <a:p>
            <a:pPr marL="0" lvl="1" indent="0" algn="l" rtl="0">
              <a:lnSpc>
                <a:spcPct val="100000"/>
              </a:lnSpc>
              <a:spcBef>
                <a:spcPts val="0"/>
              </a:spcBef>
              <a:spcAft>
                <a:spcPts val="0"/>
              </a:spcAft>
              <a:buSzPts val="1400"/>
              <a:buNone/>
            </a:pPr>
            <a:r>
              <a:rPr lang="en-US" b="1" dirty="0"/>
              <a:t>Goal 1 (Medicaid): </a:t>
            </a:r>
            <a:r>
              <a:rPr lang="en-US" dirty="0"/>
              <a:t>Expand the </a:t>
            </a:r>
            <a:r>
              <a:rPr lang="en-US" b="1" dirty="0"/>
              <a:t>Workforce Development Training Program </a:t>
            </a:r>
            <a:r>
              <a:rPr lang="en-US" dirty="0"/>
              <a:t>throughout Medicaid by hiring and training an additional </a:t>
            </a:r>
            <a:r>
              <a:rPr lang="en-US" b="1" dirty="0"/>
              <a:t>100 individuals</a:t>
            </a:r>
            <a:r>
              <a:rPr lang="en-US" dirty="0"/>
              <a:t>.</a:t>
            </a:r>
            <a:endParaRPr dirty="0"/>
          </a:p>
          <a:p>
            <a:pPr marL="628650" lvl="2" indent="-171450" algn="l" rtl="0">
              <a:lnSpc>
                <a:spcPct val="100000"/>
              </a:lnSpc>
              <a:spcBef>
                <a:spcPts val="0"/>
              </a:spcBef>
              <a:spcAft>
                <a:spcPts val="0"/>
              </a:spcAft>
              <a:buClr>
                <a:schemeClr val="dk1"/>
              </a:buClr>
              <a:buSzPts val="1200"/>
              <a:buFont typeface="Arial"/>
              <a:buChar char="•"/>
            </a:pPr>
            <a:r>
              <a:rPr lang="en-US" b="1" dirty="0"/>
              <a:t>Recruitment strategies</a:t>
            </a:r>
            <a:r>
              <a:rPr lang="en-US" dirty="0"/>
              <a:t>:</a:t>
            </a:r>
            <a:endParaRPr dirty="0"/>
          </a:p>
          <a:p>
            <a:pPr marL="1085850" lvl="3" indent="-171450" algn="l" rtl="0">
              <a:lnSpc>
                <a:spcPct val="100000"/>
              </a:lnSpc>
              <a:spcBef>
                <a:spcPts val="0"/>
              </a:spcBef>
              <a:spcAft>
                <a:spcPts val="0"/>
              </a:spcAft>
              <a:buClr>
                <a:schemeClr val="dk1"/>
              </a:buClr>
              <a:buSzPts val="1200"/>
              <a:buFont typeface="Arial"/>
              <a:buChar char="•"/>
            </a:pPr>
            <a:r>
              <a:rPr lang="en-US" dirty="0"/>
              <a:t>Participate in </a:t>
            </a:r>
            <a:r>
              <a:rPr lang="en-US" b="1" dirty="0"/>
              <a:t>outreach events </a:t>
            </a:r>
            <a:r>
              <a:rPr lang="en-US" dirty="0"/>
              <a:t>(e.g., job fairs, community events/festivals)</a:t>
            </a:r>
            <a:endParaRPr dirty="0"/>
          </a:p>
          <a:p>
            <a:pPr marL="1085850" lvl="3" indent="-171450" algn="l" rtl="0">
              <a:lnSpc>
                <a:spcPct val="100000"/>
              </a:lnSpc>
              <a:spcBef>
                <a:spcPts val="0"/>
              </a:spcBef>
              <a:spcAft>
                <a:spcPts val="0"/>
              </a:spcAft>
              <a:buClr>
                <a:schemeClr val="dk1"/>
              </a:buClr>
              <a:buSzPts val="1200"/>
              <a:buFont typeface="Arial"/>
              <a:buChar char="•"/>
            </a:pPr>
            <a:r>
              <a:rPr lang="en-US" dirty="0"/>
              <a:t>Visit </a:t>
            </a:r>
            <a:r>
              <a:rPr lang="en-US" b="1" dirty="0"/>
              <a:t>nontraditional areas </a:t>
            </a:r>
            <a:r>
              <a:rPr lang="en-US" dirty="0"/>
              <a:t>(e.g., rural shopping centers)</a:t>
            </a:r>
            <a:endParaRPr dirty="0"/>
          </a:p>
          <a:p>
            <a:pPr marL="0" lvl="1" indent="0" algn="l" rtl="0">
              <a:lnSpc>
                <a:spcPct val="100000"/>
              </a:lnSpc>
              <a:spcBef>
                <a:spcPts val="0"/>
              </a:spcBef>
              <a:spcAft>
                <a:spcPts val="0"/>
              </a:spcAft>
              <a:buSzPts val="1400"/>
              <a:buNone/>
            </a:pPr>
            <a:endParaRPr dirty="0"/>
          </a:p>
          <a:p>
            <a:pPr marL="0" lvl="1" indent="0" algn="l" rtl="0">
              <a:lnSpc>
                <a:spcPct val="100000"/>
              </a:lnSpc>
              <a:spcBef>
                <a:spcPts val="0"/>
              </a:spcBef>
              <a:spcAft>
                <a:spcPts val="0"/>
              </a:spcAft>
              <a:buSzPts val="1400"/>
              <a:buNone/>
            </a:pPr>
            <a:r>
              <a:rPr lang="en-US" b="1" dirty="0"/>
              <a:t>Goal 2 (LDH Facilities): </a:t>
            </a:r>
            <a:r>
              <a:rPr lang="en-US" dirty="0"/>
              <a:t>Decrease vacancies for </a:t>
            </a:r>
            <a:r>
              <a:rPr lang="en-US" b="1" dirty="0"/>
              <a:t>difficult-to-fill professional-level direct support positions </a:t>
            </a:r>
            <a:r>
              <a:rPr lang="en-US" dirty="0"/>
              <a:t>in LDH’s </a:t>
            </a:r>
            <a:r>
              <a:rPr lang="en-US" b="1" dirty="0"/>
              <a:t>24-hour state facilities </a:t>
            </a:r>
            <a:r>
              <a:rPr lang="en-US" dirty="0"/>
              <a:t>in FY23.</a:t>
            </a:r>
            <a:endParaRPr dirty="0"/>
          </a:p>
          <a:p>
            <a:pPr marL="628650" lvl="1" indent="-171450" algn="l" rtl="0">
              <a:lnSpc>
                <a:spcPct val="100000"/>
              </a:lnSpc>
              <a:spcBef>
                <a:spcPts val="0"/>
              </a:spcBef>
              <a:spcAft>
                <a:spcPts val="0"/>
              </a:spcAft>
              <a:buClr>
                <a:schemeClr val="dk1"/>
              </a:buClr>
              <a:buSzPts val="1200"/>
              <a:buFont typeface="Arial"/>
              <a:buChar char="•"/>
            </a:pPr>
            <a:r>
              <a:rPr lang="en-US" dirty="0"/>
              <a:t>24-hour facilities partner with institutes of higher education to:</a:t>
            </a:r>
            <a:endParaRPr dirty="0"/>
          </a:p>
          <a:p>
            <a:pPr marL="1085850" lvl="2" indent="-171450" algn="l" rtl="0">
              <a:lnSpc>
                <a:spcPct val="100000"/>
              </a:lnSpc>
              <a:spcBef>
                <a:spcPts val="0"/>
              </a:spcBef>
              <a:spcAft>
                <a:spcPts val="0"/>
              </a:spcAft>
              <a:buClr>
                <a:schemeClr val="dk1"/>
              </a:buClr>
              <a:buSzPts val="1200"/>
              <a:buFont typeface="Arial"/>
              <a:buChar char="•"/>
            </a:pPr>
            <a:r>
              <a:rPr lang="en-US" dirty="0"/>
              <a:t>Expose students to </a:t>
            </a:r>
            <a:r>
              <a:rPr lang="en-US" b="1" dirty="0"/>
              <a:t>clinical </a:t>
            </a:r>
            <a:r>
              <a:rPr lang="en-US" b="1" dirty="0" smtClean="0"/>
              <a:t>opportunities</a:t>
            </a:r>
            <a:endParaRPr dirty="0"/>
          </a:p>
          <a:p>
            <a:pPr marL="1085850" lvl="2" indent="-171450" algn="l" rtl="0">
              <a:lnSpc>
                <a:spcPct val="100000"/>
              </a:lnSpc>
              <a:spcBef>
                <a:spcPts val="0"/>
              </a:spcBef>
              <a:spcAft>
                <a:spcPts val="0"/>
              </a:spcAft>
              <a:buClr>
                <a:schemeClr val="dk1"/>
              </a:buClr>
              <a:buSzPts val="1200"/>
              <a:buFont typeface="Arial"/>
              <a:buChar char="•"/>
            </a:pPr>
            <a:r>
              <a:rPr lang="en-US" dirty="0"/>
              <a:t>Engage with </a:t>
            </a:r>
            <a:r>
              <a:rPr lang="en-US" b="1" dirty="0"/>
              <a:t>local communities </a:t>
            </a:r>
            <a:r>
              <a:rPr lang="en-US" dirty="0"/>
              <a:t>of the facilities</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INITIATIVE 10 WRAP-UP: </a:t>
            </a:r>
            <a:r>
              <a:rPr lang="en-US" dirty="0"/>
              <a:t>Using </a:t>
            </a:r>
            <a:r>
              <a:rPr lang="en-US" b="1" dirty="0"/>
              <a:t>recruitment strategies </a:t>
            </a:r>
            <a:r>
              <a:rPr lang="en-US" dirty="0"/>
              <a:t>effectively will help </a:t>
            </a:r>
            <a:r>
              <a:rPr lang="en-US" b="1" dirty="0"/>
              <a:t>fill many positions </a:t>
            </a:r>
            <a:r>
              <a:rPr lang="en-US" dirty="0"/>
              <a:t>that have either had </a:t>
            </a:r>
            <a:r>
              <a:rPr lang="en-US" b="1" dirty="0"/>
              <a:t>high turnover </a:t>
            </a:r>
            <a:r>
              <a:rPr lang="en-US" dirty="0"/>
              <a:t>or are </a:t>
            </a:r>
            <a:r>
              <a:rPr lang="en-US" b="1" dirty="0"/>
              <a:t>difficult to fill</a:t>
            </a:r>
            <a:r>
              <a:rPr lang="en-US" dirty="0"/>
              <a:t>, especially at 24-hour state facilities</a:t>
            </a:r>
            <a:r>
              <a:rPr lang="en-US" dirty="0" smtClean="0"/>
              <a:t>.</a:t>
            </a:r>
          </a:p>
          <a:p>
            <a:pPr marL="0" lvl="0" indent="0" algn="l" rtl="0">
              <a:lnSpc>
                <a:spcPct val="100000"/>
              </a:lnSpc>
              <a:spcBef>
                <a:spcPts val="0"/>
              </a:spcBef>
              <a:spcAft>
                <a:spcPts val="0"/>
              </a:spcAft>
              <a:buSzPts val="1400"/>
              <a:buNone/>
            </a:pPr>
            <a:r>
              <a:rPr lang="en-US" sz="1200" b="1" dirty="0" smtClean="0"/>
              <a:t>INITIATIVE 11 ( Policy &amp; QI): Establish an LDH Annual Quality (QI) Improvement Process</a:t>
            </a:r>
            <a:endParaRPr lang="en-US" dirty="0" smtClean="0"/>
          </a:p>
          <a:p>
            <a:pPr marL="0" marR="0" lvl="0" indent="0" algn="l" rtl="0">
              <a:lnSpc>
                <a:spcPct val="100000"/>
              </a:lnSpc>
              <a:spcBef>
                <a:spcPts val="0"/>
              </a:spcBef>
              <a:spcAft>
                <a:spcPts val="0"/>
              </a:spcAft>
              <a:buClr>
                <a:srgbClr val="9595D2"/>
              </a:buClr>
              <a:buSzPts val="1200"/>
              <a:buFont typeface="Calibri"/>
              <a:buNone/>
            </a:pPr>
            <a:r>
              <a:rPr lang="en-US" sz="1200" b="1" dirty="0" smtClean="0"/>
              <a:t>Goal 1 (Policy &amp; QI): </a:t>
            </a:r>
            <a:r>
              <a:rPr lang="en-US" sz="1200" dirty="0" smtClean="0"/>
              <a:t>Develop a QI Plan and processes for continuous QI to inform LDH policy development. </a:t>
            </a:r>
            <a:endParaRPr lang="en-US" dirty="0" smtClean="0"/>
          </a:p>
          <a:p>
            <a:pPr marL="171450" marR="0" lvl="0" indent="-171450" algn="l" rtl="0">
              <a:lnSpc>
                <a:spcPct val="100000"/>
              </a:lnSpc>
              <a:spcBef>
                <a:spcPts val="0"/>
              </a:spcBef>
              <a:spcAft>
                <a:spcPts val="0"/>
              </a:spcAft>
              <a:buClr>
                <a:schemeClr val="dk1"/>
              </a:buClr>
              <a:buSzPts val="1200"/>
              <a:buFont typeface="Arial"/>
              <a:buChar char="•"/>
            </a:pPr>
            <a:r>
              <a:rPr lang="en-US" b="1" dirty="0" smtClean="0"/>
              <a:t>Scope</a:t>
            </a:r>
            <a:r>
              <a:rPr lang="en-US" dirty="0" smtClean="0"/>
              <a:t> of QI activities</a:t>
            </a:r>
          </a:p>
          <a:p>
            <a:pPr marL="171450" marR="0" lvl="0" indent="-171450" algn="l" rtl="0">
              <a:lnSpc>
                <a:spcPct val="100000"/>
              </a:lnSpc>
              <a:spcBef>
                <a:spcPts val="0"/>
              </a:spcBef>
              <a:spcAft>
                <a:spcPts val="0"/>
              </a:spcAft>
              <a:buClr>
                <a:schemeClr val="dk1"/>
              </a:buClr>
              <a:buSzPts val="1200"/>
              <a:buFont typeface="Arial"/>
              <a:buChar char="•"/>
            </a:pPr>
            <a:r>
              <a:rPr lang="en-US" b="1" dirty="0" smtClean="0"/>
              <a:t>Metrics</a:t>
            </a:r>
            <a:r>
              <a:rPr lang="en-US" dirty="0" smtClean="0"/>
              <a:t> to measure progress</a:t>
            </a:r>
          </a:p>
          <a:p>
            <a:pPr marL="171450" marR="0" lvl="0" indent="-171450" algn="l" rtl="0">
              <a:lnSpc>
                <a:spcPct val="100000"/>
              </a:lnSpc>
              <a:spcBef>
                <a:spcPts val="0"/>
              </a:spcBef>
              <a:spcAft>
                <a:spcPts val="0"/>
              </a:spcAft>
              <a:buClr>
                <a:schemeClr val="dk1"/>
              </a:buClr>
              <a:buSzPts val="1200"/>
              <a:buFont typeface="Arial"/>
              <a:buChar char="•"/>
            </a:pPr>
            <a:r>
              <a:rPr lang="en-US" b="1" dirty="0" smtClean="0"/>
              <a:t>Review process </a:t>
            </a:r>
            <a:r>
              <a:rPr lang="en-US" dirty="0" smtClean="0"/>
              <a:t>for previous QI activities</a:t>
            </a:r>
          </a:p>
          <a:p>
            <a:pPr marL="0" marR="0" lvl="0" indent="0" algn="l" rtl="0">
              <a:lnSpc>
                <a:spcPct val="100000"/>
              </a:lnSpc>
              <a:spcBef>
                <a:spcPts val="0"/>
              </a:spcBef>
              <a:spcAft>
                <a:spcPts val="0"/>
              </a:spcAft>
              <a:buClr>
                <a:schemeClr val="dk1"/>
              </a:buClr>
              <a:buSzPts val="1200"/>
              <a:buFont typeface="Calibri"/>
              <a:buNone/>
            </a:pPr>
            <a:endParaRPr lang="en-US" dirty="0" smtClean="0"/>
          </a:p>
          <a:p>
            <a:pPr marL="0" marR="0" lvl="0" indent="0" algn="l" rtl="0">
              <a:lnSpc>
                <a:spcPct val="100000"/>
              </a:lnSpc>
              <a:spcBef>
                <a:spcPts val="0"/>
              </a:spcBef>
              <a:spcAft>
                <a:spcPts val="0"/>
              </a:spcAft>
              <a:buClr>
                <a:schemeClr val="dk1"/>
              </a:buClr>
              <a:buSzPts val="1200"/>
              <a:buFont typeface="Calibri"/>
              <a:buNone/>
            </a:pPr>
            <a:r>
              <a:rPr lang="en-US" b="1" dirty="0" smtClean="0"/>
              <a:t>INITIATIVE 11 WRAP-UP: </a:t>
            </a:r>
            <a:r>
              <a:rPr lang="en-US" sz="1200" dirty="0" smtClean="0">
                <a:latin typeface="Calibri"/>
                <a:ea typeface="Calibri"/>
                <a:cs typeface="Calibri"/>
                <a:sym typeface="Calibri"/>
              </a:rPr>
              <a:t>A quality improvement approach to long-term planning would help LDH have improved access to data and evaluate initiatives using a metrics-based approach.</a:t>
            </a:r>
            <a:endParaRPr lang="en-US" dirty="0" smtClean="0"/>
          </a:p>
          <a:p>
            <a:pPr marL="0" marR="0" lvl="0" indent="0" algn="l" rtl="0">
              <a:lnSpc>
                <a:spcPct val="100000"/>
              </a:lnSpc>
              <a:spcBef>
                <a:spcPts val="0"/>
              </a:spcBef>
              <a:spcAft>
                <a:spcPts val="0"/>
              </a:spcAft>
              <a:buClr>
                <a:schemeClr val="dk1"/>
              </a:buClr>
              <a:buSzPts val="1200"/>
              <a:buFont typeface="Calibri"/>
              <a:buNone/>
            </a:pPr>
            <a:endParaRPr lang="en-US" dirty="0" smtClean="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20" name="Google Shape;520;p26: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9595D2"/>
              </a:buClr>
              <a:buSzPts val="1200"/>
              <a:buFont typeface="Calibri"/>
              <a:buNone/>
            </a:pPr>
            <a:r>
              <a:rPr lang="en-US" b="1" i="1"/>
              <a:t>Together: Building a Stronger LDH and a Healthier Louisiana </a:t>
            </a:r>
            <a:r>
              <a:rPr lang="en-US"/>
              <a:t>defined how LDH measurably improved its programs, services, and outcomes for Fiscal Year 2022 (July 1, 2021-June 30, 2022).</a:t>
            </a:r>
            <a:endParaRPr/>
          </a:p>
          <a:p>
            <a:pPr marL="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This work has led to purposeful improvements in key areas, like behavioral and maternal health, chronic disease prevention and detection, and public water systems, among others.</a:t>
            </a:r>
            <a:endParaRPr/>
          </a:p>
          <a:p>
            <a:pPr marL="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rgbClr val="72C7D1"/>
              </a:buClr>
              <a:buSzPts val="1200"/>
              <a:buFont typeface="Calibri"/>
              <a:buNone/>
            </a:pPr>
            <a:r>
              <a:rPr lang="en-US"/>
              <a:t>In the spirit of our fourth commitment, we have prepared an outcomes report to the public on our progress in meeting these 42 goals and accomplishing these 258 deliverables.</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i="1"/>
              <a:t>*Deliverables adjusted since original print of Business Plan: </a:t>
            </a:r>
            <a:endParaRPr/>
          </a:p>
          <a:p>
            <a:pPr marL="457200" lvl="1" indent="0" algn="l" rtl="0">
              <a:lnSpc>
                <a:spcPct val="100000"/>
              </a:lnSpc>
              <a:spcBef>
                <a:spcPts val="0"/>
              </a:spcBef>
              <a:spcAft>
                <a:spcPts val="0"/>
              </a:spcAft>
              <a:buSzPts val="1400"/>
              <a:buNone/>
            </a:pPr>
            <a:r>
              <a:rPr lang="en-US" i="1"/>
              <a:t>Initiative 1 — One deliverable was moved from Goal 1 to Goal 2.</a:t>
            </a:r>
            <a:endParaRPr/>
          </a:p>
          <a:p>
            <a:pPr marL="457200" lvl="1" indent="0" algn="l" rtl="0">
              <a:lnSpc>
                <a:spcPct val="100000"/>
              </a:lnSpc>
              <a:spcBef>
                <a:spcPts val="0"/>
              </a:spcBef>
              <a:spcAft>
                <a:spcPts val="0"/>
              </a:spcAft>
              <a:buSzPts val="1400"/>
              <a:buNone/>
            </a:pPr>
            <a:r>
              <a:rPr lang="en-US" i="1"/>
              <a:t>Initiative 6, Goal 2 — One new deliverable replaced two deliverables that were printed in the original plan.</a:t>
            </a:r>
            <a:endParaRPr/>
          </a:p>
          <a:p>
            <a:pPr marL="457200" lvl="1" indent="0" algn="l" rtl="0">
              <a:lnSpc>
                <a:spcPct val="100000"/>
              </a:lnSpc>
              <a:spcBef>
                <a:spcPts val="0"/>
              </a:spcBef>
              <a:spcAft>
                <a:spcPts val="0"/>
              </a:spcAft>
              <a:buSzPts val="1400"/>
              <a:buNone/>
            </a:pPr>
            <a:r>
              <a:rPr lang="en-US" i="1"/>
              <a:t>Initiative 16, Goal 3 — One deliverable was N/A as it relates to the ending of the COVID-19 Public Health Emergency.</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87" name="Google Shape;287;p2: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3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INITIATIVE 13 (LARC – Program Integrity): Advance Prevention of Medicaid Fraud and Waste</a:t>
            </a:r>
            <a:endParaRPr dirty="0"/>
          </a:p>
          <a:p>
            <a:pPr marL="0" lvl="0" indent="0" algn="l" rtl="0">
              <a:lnSpc>
                <a:spcPct val="100000"/>
              </a:lnSpc>
              <a:spcBef>
                <a:spcPts val="0"/>
              </a:spcBef>
              <a:spcAft>
                <a:spcPts val="0"/>
              </a:spcAft>
              <a:buSzPts val="1400"/>
              <a:buNone/>
            </a:pPr>
            <a:r>
              <a:rPr lang="en-US" b="1" dirty="0"/>
              <a:t>Goal 1 (LARC – Program Integrity): </a:t>
            </a:r>
            <a:r>
              <a:rPr lang="en-US" dirty="0"/>
              <a:t>Improve the internal oversight of five provider types through the development of predictive analytics risk models, using an evidence-based, process-driven, algorithm-development framework, resulting in a 30% increase in cases opened on the five selected Medicaid provider types.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Goal 2 (LARC – Program Integrity): </a:t>
            </a:r>
            <a:r>
              <a:rPr lang="en-US" dirty="0"/>
              <a:t>Improve the internal oversight of beneficiary fraud through the development of predictive analytics risk models to search across all of the approximately 1.8 million recipients, using an evidence-based, process-driven, algorithm-development framework, resulting in a 10% increase in individual recipient data mining case reviews opened, or 1,375 individual recipients data mining case reviews opened in FY23.</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latin typeface="Calibri"/>
                <a:ea typeface="Calibri"/>
                <a:cs typeface="Calibri"/>
                <a:sym typeface="Calibri"/>
              </a:rPr>
              <a:t>INITIATIVE 13 WRAP-UP: </a:t>
            </a:r>
            <a:r>
              <a:rPr lang="en-US" dirty="0">
                <a:latin typeface="Calibri"/>
                <a:ea typeface="Calibri"/>
                <a:cs typeface="Calibri"/>
                <a:sym typeface="Calibri"/>
              </a:rPr>
              <a:t>Implementing this hyper-focused methodology will concentrate resources to achieve greater outcomes in the prevention, detection, and recovery of fraud, waste, and abuse in the Medicaid program</a:t>
            </a:r>
            <a:r>
              <a:rPr lang="en-US" dirty="0" smtClean="0">
                <a:latin typeface="Calibri"/>
                <a:ea typeface="Calibri"/>
                <a:cs typeface="Calibri"/>
                <a:sym typeface="Calibri"/>
              </a:rPr>
              <a:t>.</a:t>
            </a:r>
          </a:p>
          <a:p>
            <a:pPr marL="0" lvl="0" indent="0" algn="l" rtl="0">
              <a:lnSpc>
                <a:spcPct val="100000"/>
              </a:lnSpc>
              <a:spcBef>
                <a:spcPts val="0"/>
              </a:spcBef>
              <a:spcAft>
                <a:spcPts val="0"/>
              </a:spcAft>
              <a:buSzPts val="1400"/>
              <a:buNone/>
            </a:pPr>
            <a:r>
              <a:rPr lang="en-US" b="1" dirty="0" smtClean="0"/>
              <a:t>INITIATIVE 14 (Medicaid): Develop Sustainable, Equitable, and Comprehensive Supplemental Payment Systems</a:t>
            </a:r>
            <a:endParaRPr lang="en-US" dirty="0" smtClean="0"/>
          </a:p>
          <a:p>
            <a:pPr marL="0" lvl="0" indent="0" algn="l" rtl="0">
              <a:lnSpc>
                <a:spcPct val="100000"/>
              </a:lnSpc>
              <a:spcBef>
                <a:spcPts val="0"/>
              </a:spcBef>
              <a:spcAft>
                <a:spcPts val="0"/>
              </a:spcAft>
              <a:buSzPts val="1400"/>
              <a:buNone/>
            </a:pPr>
            <a:r>
              <a:rPr lang="en-US" sz="1200" b="1" dirty="0" smtClean="0"/>
              <a:t>Goal 1 (Medicaid): </a:t>
            </a:r>
            <a:r>
              <a:rPr lang="en-US" sz="1200" dirty="0" smtClean="0"/>
              <a:t>Develop a replacement reimbursement method for Ambulance Full Medicaid Pricing (FMP) developed with input and feedback from stakeholders and legislative leadership for CMS review by March 2023.</a:t>
            </a:r>
            <a:endParaRPr lang="en-US" dirty="0" smtClean="0"/>
          </a:p>
          <a:p>
            <a:pPr marL="0" lvl="0" indent="0" algn="l" rtl="0">
              <a:lnSpc>
                <a:spcPct val="100000"/>
              </a:lnSpc>
              <a:spcBef>
                <a:spcPts val="0"/>
              </a:spcBef>
              <a:spcAft>
                <a:spcPts val="0"/>
              </a:spcAft>
              <a:buSzPts val="1400"/>
              <a:buNone/>
            </a:pPr>
            <a:endParaRPr lang="en-US" sz="1200" dirty="0" smtClean="0"/>
          </a:p>
          <a:p>
            <a:pPr marL="0" lvl="0" indent="0" algn="l" rtl="0">
              <a:lnSpc>
                <a:spcPct val="100000"/>
              </a:lnSpc>
              <a:spcBef>
                <a:spcPts val="0"/>
              </a:spcBef>
              <a:spcAft>
                <a:spcPts val="0"/>
              </a:spcAft>
              <a:buSzPts val="1400"/>
              <a:buNone/>
            </a:pPr>
            <a:r>
              <a:rPr lang="en-US" sz="1200" b="1" dirty="0" smtClean="0"/>
              <a:t>Goal 2 (Medicaid): </a:t>
            </a:r>
            <a:r>
              <a:rPr lang="en-US" sz="1200" dirty="0" smtClean="0"/>
              <a:t>Develop a replacement reimbursement method for Dental FMP for dental providers with input and feedback from stakeholders and legislative leadership for CMS review to ensure dental access for Louisiana residents by March 2023.</a:t>
            </a:r>
            <a:endParaRPr lang="en-US" dirty="0" smtClean="0"/>
          </a:p>
          <a:p>
            <a:pPr marL="0" lvl="0" indent="0" algn="l" rtl="0">
              <a:lnSpc>
                <a:spcPct val="100000"/>
              </a:lnSpc>
              <a:spcBef>
                <a:spcPts val="0"/>
              </a:spcBef>
              <a:spcAft>
                <a:spcPts val="0"/>
              </a:spcAft>
              <a:buSzPts val="1400"/>
              <a:buNone/>
            </a:pPr>
            <a:endParaRPr lang="en-US" sz="1200" dirty="0" smtClean="0"/>
          </a:p>
          <a:p>
            <a:pPr marL="0" marR="0" lvl="0" indent="0" algn="l" rtl="0">
              <a:lnSpc>
                <a:spcPct val="100000"/>
              </a:lnSpc>
              <a:spcBef>
                <a:spcPts val="0"/>
              </a:spcBef>
              <a:spcAft>
                <a:spcPts val="0"/>
              </a:spcAft>
              <a:buClr>
                <a:srgbClr val="9595D2"/>
              </a:buClr>
              <a:buSzPts val="1200"/>
              <a:buFont typeface="Calibri"/>
              <a:buNone/>
            </a:pPr>
            <a:r>
              <a:rPr lang="en-US" sz="1200" b="1" dirty="0" smtClean="0"/>
              <a:t>Goal 3 (Medicaid): </a:t>
            </a:r>
            <a:r>
              <a:rPr lang="en-US" sz="1200" dirty="0" smtClean="0"/>
              <a:t>Develop a managed care payment system for physicians that is developed with input and feedback from stakeholders and legislative leadership for CMS review by March 2023.</a:t>
            </a:r>
            <a:endParaRPr lang="en-US" dirty="0" smtClean="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556" name="Google Shape;556;p3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3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a:t>INITIATIVE 15 (OWHCH Staff): Establish the Office of Women’s Health and Community Health </a:t>
            </a:r>
            <a:endParaRPr/>
          </a:p>
          <a:p>
            <a:pPr marL="0" lvl="0" indent="0" algn="l" rtl="0">
              <a:lnSpc>
                <a:spcPct val="100000"/>
              </a:lnSpc>
              <a:spcBef>
                <a:spcPts val="0"/>
              </a:spcBef>
              <a:spcAft>
                <a:spcPts val="0"/>
              </a:spcAft>
              <a:buSzPts val="1400"/>
              <a:buNone/>
            </a:pPr>
            <a:r>
              <a:rPr lang="en-US" b="1"/>
              <a:t>Goal 1 (OWHCH Staff): </a:t>
            </a:r>
            <a:r>
              <a:rPr lang="en-US"/>
              <a:t>Develop and operationalize OWHCH.</a:t>
            </a:r>
            <a:endParaRPr/>
          </a:p>
          <a:p>
            <a:pPr marL="628650" lvl="1" indent="-171450" algn="l" rtl="0">
              <a:lnSpc>
                <a:spcPct val="100000"/>
              </a:lnSpc>
              <a:spcBef>
                <a:spcPts val="0"/>
              </a:spcBef>
              <a:spcAft>
                <a:spcPts val="0"/>
              </a:spcAft>
              <a:buClr>
                <a:schemeClr val="dk1"/>
              </a:buClr>
              <a:buSzPts val="1200"/>
              <a:buFont typeface="Arial"/>
              <a:buChar char="•"/>
            </a:pPr>
            <a:r>
              <a:rPr lang="en-US" b="1"/>
              <a:t>Gather information </a:t>
            </a:r>
            <a:r>
              <a:rPr lang="en-US"/>
              <a:t>from other states’ Offices of Women’s Health, U.S. Department of Health and Human Service regional Women’s Health Analyst</a:t>
            </a:r>
            <a:endParaRPr/>
          </a:p>
          <a:p>
            <a:pPr marL="628650" lvl="1" indent="-171450" algn="l" rtl="0">
              <a:lnSpc>
                <a:spcPct val="100000"/>
              </a:lnSpc>
              <a:spcBef>
                <a:spcPts val="0"/>
              </a:spcBef>
              <a:spcAft>
                <a:spcPts val="0"/>
              </a:spcAft>
              <a:buClr>
                <a:schemeClr val="dk1"/>
              </a:buClr>
              <a:buSzPts val="1200"/>
              <a:buFont typeface="Arial"/>
              <a:buChar char="•"/>
            </a:pPr>
            <a:r>
              <a:rPr lang="en-US"/>
              <a:t>Assessment </a:t>
            </a:r>
            <a:r>
              <a:rPr lang="en-US" b="1"/>
              <a:t>of relevant data sources within LDH </a:t>
            </a:r>
            <a:r>
              <a:rPr lang="en-US"/>
              <a:t>that will </a:t>
            </a:r>
            <a:r>
              <a:rPr lang="en-US" b="1"/>
              <a:t>inform OWHCH’s program priorities</a:t>
            </a:r>
            <a:endParaRPr/>
          </a:p>
          <a:p>
            <a:pPr marL="628650" lvl="1" indent="-171450" algn="l" rtl="0">
              <a:lnSpc>
                <a:spcPct val="100000"/>
              </a:lnSpc>
              <a:spcBef>
                <a:spcPts val="0"/>
              </a:spcBef>
              <a:spcAft>
                <a:spcPts val="0"/>
              </a:spcAft>
              <a:buClr>
                <a:schemeClr val="dk1"/>
              </a:buClr>
              <a:buSzPts val="1200"/>
              <a:buFont typeface="Arial"/>
              <a:buChar char="•"/>
            </a:pPr>
            <a:r>
              <a:rPr lang="en-US"/>
              <a:t>ID key </a:t>
            </a:r>
            <a:r>
              <a:rPr lang="en-US" b="1"/>
              <a:t>women’s stakeholders </a:t>
            </a:r>
            <a:r>
              <a:rPr lang="en-US"/>
              <a:t>across LA, establish </a:t>
            </a:r>
            <a:r>
              <a:rPr lang="en-US" b="1"/>
              <a:t>OWHCH advisory committee </a:t>
            </a:r>
            <a:r>
              <a:rPr lang="en-US"/>
              <a:t>and </a:t>
            </a:r>
            <a:r>
              <a:rPr lang="en-US" b="1"/>
              <a:t>build community partnerships</a:t>
            </a:r>
            <a:endParaRPr/>
          </a:p>
          <a:p>
            <a:pPr marL="628650" lvl="1" indent="-171450" algn="l" rtl="0">
              <a:lnSpc>
                <a:spcPct val="100000"/>
              </a:lnSpc>
              <a:spcBef>
                <a:spcPts val="0"/>
              </a:spcBef>
              <a:spcAft>
                <a:spcPts val="0"/>
              </a:spcAft>
              <a:buClr>
                <a:schemeClr val="dk1"/>
              </a:buClr>
              <a:buSzPts val="1200"/>
              <a:buFont typeface="Arial"/>
              <a:buChar char="•"/>
            </a:pPr>
            <a:r>
              <a:rPr lang="en-US"/>
              <a:t>Plan and host </a:t>
            </a:r>
            <a:r>
              <a:rPr lang="en-US" b="1"/>
              <a:t>town hall meetings </a:t>
            </a:r>
            <a:r>
              <a:rPr lang="en-US"/>
              <a:t>across LA</a:t>
            </a:r>
            <a:endParaRPr/>
          </a:p>
          <a:p>
            <a:pPr marL="628650" lvl="1" indent="-171450" algn="l" rtl="0">
              <a:lnSpc>
                <a:spcPct val="100000"/>
              </a:lnSpc>
              <a:spcBef>
                <a:spcPts val="0"/>
              </a:spcBef>
              <a:spcAft>
                <a:spcPts val="0"/>
              </a:spcAft>
              <a:buClr>
                <a:schemeClr val="dk1"/>
              </a:buClr>
              <a:buSzPts val="1200"/>
              <a:buFont typeface="Arial"/>
              <a:buChar char="•"/>
            </a:pPr>
            <a:r>
              <a:rPr lang="en-US"/>
              <a:t>Strengthen </a:t>
            </a:r>
            <a:r>
              <a:rPr lang="en-US" b="1"/>
              <a:t>community partnerships</a:t>
            </a:r>
            <a:endParaRPr/>
          </a:p>
          <a:p>
            <a:pPr marL="628650" lvl="1" indent="-171450" algn="l" rtl="0">
              <a:lnSpc>
                <a:spcPct val="100000"/>
              </a:lnSpc>
              <a:spcBef>
                <a:spcPts val="0"/>
              </a:spcBef>
              <a:spcAft>
                <a:spcPts val="0"/>
              </a:spcAft>
              <a:buClr>
                <a:schemeClr val="dk1"/>
              </a:buClr>
              <a:buSzPts val="1200"/>
              <a:buFont typeface="Arial"/>
              <a:buChar char="•"/>
            </a:pPr>
            <a:r>
              <a:rPr lang="en-US"/>
              <a:t>Develop </a:t>
            </a:r>
            <a:r>
              <a:rPr lang="en-US" b="1"/>
              <a:t>1</a:t>
            </a:r>
            <a:r>
              <a:rPr lang="en-US" b="1" baseline="30000"/>
              <a:t>st</a:t>
            </a:r>
            <a:r>
              <a:rPr lang="en-US" b="1"/>
              <a:t> annual report </a:t>
            </a:r>
            <a:r>
              <a:rPr lang="en-US"/>
              <a:t>to submit to LDH leadership, legislators, Governor</a:t>
            </a:r>
            <a:endParaRPr/>
          </a:p>
        </p:txBody>
      </p:sp>
      <p:sp>
        <p:nvSpPr>
          <p:cNvPr id="581" name="Google Shape;581;p3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3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Clr>
                <a:schemeClr val="dk1"/>
              </a:buClr>
              <a:buSzPts val="1200"/>
              <a:buFont typeface="Calibri"/>
              <a:buNone/>
            </a:pPr>
            <a:r>
              <a:rPr lang="en-US" b="1"/>
              <a:t>INITIATIVE 16 (Training, HR, and BCPHE): </a:t>
            </a:r>
            <a:r>
              <a:rPr lang="en-US" b="1" i="1"/>
              <a:t>Build Statewide Capacity to Engage in Systemic Health Equity Work</a:t>
            </a:r>
            <a:endParaRPr i="1"/>
          </a:p>
          <a:p>
            <a:pPr marL="0" lvl="1" indent="0" algn="l" rtl="0">
              <a:lnSpc>
                <a:spcPct val="100000"/>
              </a:lnSpc>
              <a:spcBef>
                <a:spcPts val="0"/>
              </a:spcBef>
              <a:spcAft>
                <a:spcPts val="0"/>
              </a:spcAft>
              <a:buSzPts val="1400"/>
              <a:buNone/>
            </a:pPr>
            <a:r>
              <a:rPr lang="en-US" b="1"/>
              <a:t>Goal 1 (Training, HR, and BCPHE): </a:t>
            </a:r>
            <a:r>
              <a:rPr lang="en-US"/>
              <a:t>Develop and implement an EDI/HE </a:t>
            </a:r>
            <a:r>
              <a:rPr lang="en-US" b="1"/>
              <a:t>(equity, diversity, and inclusion/health equity) </a:t>
            </a:r>
            <a:r>
              <a:rPr lang="en-US"/>
              <a:t>framework.</a:t>
            </a:r>
            <a:endParaRPr/>
          </a:p>
          <a:p>
            <a:pPr marL="628650" lvl="2" indent="-180975" algn="l" rtl="0">
              <a:lnSpc>
                <a:spcPct val="100000"/>
              </a:lnSpc>
              <a:spcBef>
                <a:spcPts val="0"/>
              </a:spcBef>
              <a:spcAft>
                <a:spcPts val="0"/>
              </a:spcAft>
              <a:buClr>
                <a:schemeClr val="dk1"/>
              </a:buClr>
              <a:buSzPts val="1200"/>
              <a:buFont typeface="Arial"/>
              <a:buChar char="•"/>
            </a:pPr>
            <a:r>
              <a:rPr lang="en-US"/>
              <a:t>Develop and align competencies to stakeholders to discuss </a:t>
            </a:r>
            <a:r>
              <a:rPr lang="en-US" b="1"/>
              <a:t>meaning/behaviors associated with EDI/HE </a:t>
            </a:r>
            <a:r>
              <a:rPr lang="en-US"/>
              <a:t>at LDH</a:t>
            </a:r>
            <a:endParaRPr/>
          </a:p>
          <a:p>
            <a:pPr marL="628650" lvl="2" indent="-180975" algn="l" rtl="0">
              <a:lnSpc>
                <a:spcPct val="100000"/>
              </a:lnSpc>
              <a:spcBef>
                <a:spcPts val="0"/>
              </a:spcBef>
              <a:spcAft>
                <a:spcPts val="0"/>
              </a:spcAft>
              <a:buClr>
                <a:schemeClr val="dk1"/>
              </a:buClr>
              <a:buSzPts val="1200"/>
              <a:buFont typeface="Arial"/>
              <a:buChar char="•"/>
            </a:pPr>
            <a:r>
              <a:rPr lang="en-US"/>
              <a:t>ID </a:t>
            </a:r>
            <a:r>
              <a:rPr lang="en-US" b="1"/>
              <a:t>behaviors with competencies</a:t>
            </a:r>
            <a:endParaRPr/>
          </a:p>
          <a:p>
            <a:pPr marL="628650" lvl="2" indent="-180975" algn="l" rtl="0">
              <a:lnSpc>
                <a:spcPct val="100000"/>
              </a:lnSpc>
              <a:spcBef>
                <a:spcPts val="0"/>
              </a:spcBef>
              <a:spcAft>
                <a:spcPts val="0"/>
              </a:spcAft>
              <a:buClr>
                <a:schemeClr val="dk1"/>
              </a:buClr>
              <a:buSzPts val="1200"/>
              <a:buFont typeface="Arial"/>
              <a:buChar char="•"/>
            </a:pPr>
            <a:r>
              <a:rPr lang="en-US"/>
              <a:t>Make </a:t>
            </a:r>
            <a:r>
              <a:rPr lang="en-US" b="1"/>
              <a:t>recommendations</a:t>
            </a:r>
            <a:endParaRPr/>
          </a:p>
          <a:p>
            <a:pPr marL="457200" lvl="2" indent="0" algn="l" rtl="0">
              <a:lnSpc>
                <a:spcPct val="100000"/>
              </a:lnSpc>
              <a:spcBef>
                <a:spcPts val="0"/>
              </a:spcBef>
              <a:spcAft>
                <a:spcPts val="0"/>
              </a:spcAft>
              <a:buClr>
                <a:schemeClr val="dk1"/>
              </a:buClr>
              <a:buSzPts val="1050"/>
              <a:buFont typeface="Arial"/>
              <a:buNone/>
            </a:pPr>
            <a:endParaRPr b="1"/>
          </a:p>
          <a:p>
            <a:pPr marL="0" lvl="1" indent="0" algn="l" rtl="0">
              <a:lnSpc>
                <a:spcPct val="100000"/>
              </a:lnSpc>
              <a:spcBef>
                <a:spcPts val="0"/>
              </a:spcBef>
              <a:spcAft>
                <a:spcPts val="0"/>
              </a:spcAft>
              <a:buSzPts val="1400"/>
              <a:buNone/>
            </a:pPr>
            <a:r>
              <a:rPr lang="en-US" b="1"/>
              <a:t>Goal 2 (Training, HR, and BCPHE): Integrate expectations </a:t>
            </a:r>
            <a:r>
              <a:rPr lang="en-US"/>
              <a:t>for EDI/HE into team members’ </a:t>
            </a:r>
            <a:r>
              <a:rPr lang="en-US" b="1"/>
              <a:t>performance expectations and measures</a:t>
            </a:r>
            <a:r>
              <a:rPr lang="en-US"/>
              <a:t>.</a:t>
            </a:r>
            <a:endParaRPr/>
          </a:p>
          <a:p>
            <a:pPr marL="628650" lvl="2" indent="-180975" algn="l" rtl="0">
              <a:lnSpc>
                <a:spcPct val="100000"/>
              </a:lnSpc>
              <a:spcBef>
                <a:spcPts val="0"/>
              </a:spcBef>
              <a:spcAft>
                <a:spcPts val="0"/>
              </a:spcAft>
              <a:buClr>
                <a:schemeClr val="dk1"/>
              </a:buClr>
              <a:buSzPts val="1200"/>
              <a:buFont typeface="Arial"/>
              <a:buChar char="•"/>
            </a:pPr>
            <a:r>
              <a:rPr lang="en-US"/>
              <a:t>Includes </a:t>
            </a:r>
            <a:r>
              <a:rPr lang="en-US" b="1"/>
              <a:t>LDH policy</a:t>
            </a:r>
            <a:r>
              <a:rPr lang="en-US"/>
              <a:t> and </a:t>
            </a:r>
            <a:r>
              <a:rPr lang="en-US" b="1"/>
              <a:t>annual performance review </a:t>
            </a:r>
            <a:r>
              <a:rPr lang="en-US"/>
              <a:t>procedures</a:t>
            </a:r>
            <a:endParaRPr/>
          </a:p>
          <a:p>
            <a:pPr marL="0" lvl="1" indent="0" algn="l" rtl="0">
              <a:lnSpc>
                <a:spcPct val="100000"/>
              </a:lnSpc>
              <a:spcBef>
                <a:spcPts val="0"/>
              </a:spcBef>
              <a:spcAft>
                <a:spcPts val="0"/>
              </a:spcAft>
              <a:buSzPts val="1400"/>
              <a:buNone/>
            </a:pPr>
            <a:endParaRPr b="1"/>
          </a:p>
          <a:p>
            <a:pPr marL="0" lvl="1" indent="0" algn="l" rtl="0">
              <a:lnSpc>
                <a:spcPct val="100000"/>
              </a:lnSpc>
              <a:spcBef>
                <a:spcPts val="0"/>
              </a:spcBef>
              <a:spcAft>
                <a:spcPts val="0"/>
              </a:spcAft>
              <a:buSzPts val="1400"/>
              <a:buNone/>
            </a:pPr>
            <a:r>
              <a:rPr lang="en-US" b="1"/>
              <a:t>Goal 3 (Training, HR, and BCPHE): </a:t>
            </a:r>
            <a:r>
              <a:rPr lang="en-US"/>
              <a:t>Develop and deliver an </a:t>
            </a:r>
            <a:r>
              <a:rPr lang="en-US" b="1"/>
              <a:t>EDI/HE competency training session </a:t>
            </a:r>
            <a:r>
              <a:rPr lang="en-US"/>
              <a:t>for LDH team members and managers.</a:t>
            </a:r>
            <a:endParaRPr/>
          </a:p>
          <a:p>
            <a:pPr marL="628650" lvl="1" indent="-171450" algn="l" rtl="0">
              <a:lnSpc>
                <a:spcPct val="100000"/>
              </a:lnSpc>
              <a:spcBef>
                <a:spcPts val="0"/>
              </a:spcBef>
              <a:spcAft>
                <a:spcPts val="0"/>
              </a:spcAft>
              <a:buClr>
                <a:schemeClr val="dk1"/>
              </a:buClr>
              <a:buSzPts val="1200"/>
              <a:buFont typeface="Arial"/>
              <a:buChar char="•"/>
            </a:pPr>
            <a:r>
              <a:rPr lang="en-US"/>
              <a:t>Pilot will eventually include </a:t>
            </a:r>
            <a:r>
              <a:rPr lang="en-US" b="1"/>
              <a:t>required training </a:t>
            </a:r>
            <a:r>
              <a:rPr lang="en-US"/>
              <a:t>for team members</a:t>
            </a:r>
            <a:endParaRPr/>
          </a:p>
        </p:txBody>
      </p:sp>
      <p:sp>
        <p:nvSpPr>
          <p:cNvPr id="590" name="Google Shape;590;p34: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35: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Clr>
                <a:srgbClr val="426DA9"/>
              </a:buClr>
              <a:buSzPts val="3200"/>
              <a:buFont typeface="Calibri"/>
              <a:buNone/>
            </a:pPr>
            <a:r>
              <a:rPr lang="en-US" b="1" i="0"/>
              <a:t>INITIATIVE 17 (OPH and OBH): Strengthen, Expand, and Diversify Louisiana’s Healthcare Workforce</a:t>
            </a:r>
            <a:endParaRPr b="1" i="0"/>
          </a:p>
          <a:p>
            <a:pPr marL="0" lvl="1" indent="0" algn="l" rtl="0">
              <a:lnSpc>
                <a:spcPct val="100000"/>
              </a:lnSpc>
              <a:spcBef>
                <a:spcPts val="0"/>
              </a:spcBef>
              <a:spcAft>
                <a:spcPts val="0"/>
              </a:spcAft>
              <a:buSzPts val="1400"/>
              <a:buNone/>
            </a:pPr>
            <a:r>
              <a:rPr lang="en-US" b="1"/>
              <a:t>Goal 1 (OBH): Increase availability </a:t>
            </a:r>
            <a:r>
              <a:rPr lang="en-US"/>
              <a:t>of </a:t>
            </a:r>
            <a:r>
              <a:rPr lang="en-US" b="1"/>
              <a:t>office-based opioid treatment (OBOT) programs </a:t>
            </a:r>
            <a:r>
              <a:rPr lang="en-US"/>
              <a:t>within physician or prescriber offices throughout the state.</a:t>
            </a:r>
            <a:endParaRPr/>
          </a:p>
          <a:p>
            <a:pPr marL="628650" lvl="2" indent="-171450" algn="l" rtl="0">
              <a:lnSpc>
                <a:spcPct val="100000"/>
              </a:lnSpc>
              <a:spcBef>
                <a:spcPts val="0"/>
              </a:spcBef>
              <a:spcAft>
                <a:spcPts val="0"/>
              </a:spcAft>
              <a:buClr>
                <a:schemeClr val="dk1"/>
              </a:buClr>
              <a:buSzPts val="1200"/>
              <a:buFont typeface="Arial"/>
              <a:buChar char="•"/>
            </a:pPr>
            <a:r>
              <a:rPr lang="en-US"/>
              <a:t>Recruit </a:t>
            </a:r>
            <a:r>
              <a:rPr lang="en-US" b="1"/>
              <a:t>10</a:t>
            </a:r>
            <a:r>
              <a:rPr lang="en-US"/>
              <a:t> new OBOT providers; goal of </a:t>
            </a:r>
            <a:r>
              <a:rPr lang="en-US" b="1"/>
              <a:t>37</a:t>
            </a:r>
            <a:r>
              <a:rPr lang="en-US"/>
              <a:t> </a:t>
            </a:r>
            <a:r>
              <a:rPr lang="en-US" b="1"/>
              <a:t>statewide</a:t>
            </a:r>
            <a:r>
              <a:rPr lang="en-US"/>
              <a:t> with </a:t>
            </a:r>
            <a:r>
              <a:rPr lang="en-US" b="1"/>
              <a:t>focus on hot spots</a:t>
            </a:r>
            <a:endParaRPr/>
          </a:p>
          <a:p>
            <a:pPr marL="628650" lvl="2" indent="-171450" algn="l" rtl="0">
              <a:lnSpc>
                <a:spcPct val="100000"/>
              </a:lnSpc>
              <a:spcBef>
                <a:spcPts val="0"/>
              </a:spcBef>
              <a:spcAft>
                <a:spcPts val="0"/>
              </a:spcAft>
              <a:buClr>
                <a:schemeClr val="dk1"/>
              </a:buClr>
              <a:buSzPts val="1200"/>
              <a:buFont typeface="Arial"/>
              <a:buChar char="•"/>
            </a:pPr>
            <a:r>
              <a:rPr lang="en-US"/>
              <a:t>Partner with LSU Health Sciences Center to develop/execute </a:t>
            </a:r>
            <a:r>
              <a:rPr lang="en-US" b="1"/>
              <a:t>campaign to recruit more OBOTs</a:t>
            </a:r>
            <a:endParaRPr/>
          </a:p>
          <a:p>
            <a:pPr marL="0" lvl="1" indent="0" algn="l" rtl="0">
              <a:lnSpc>
                <a:spcPct val="100000"/>
              </a:lnSpc>
              <a:spcBef>
                <a:spcPts val="0"/>
              </a:spcBef>
              <a:spcAft>
                <a:spcPts val="0"/>
              </a:spcAft>
              <a:buSzPts val="1400"/>
              <a:buNone/>
            </a:pPr>
            <a:endParaRPr/>
          </a:p>
          <a:p>
            <a:pPr marL="0" lvl="1" indent="0" algn="l" rtl="0">
              <a:lnSpc>
                <a:spcPct val="100000"/>
              </a:lnSpc>
              <a:spcBef>
                <a:spcPts val="0"/>
              </a:spcBef>
              <a:spcAft>
                <a:spcPts val="0"/>
              </a:spcAft>
              <a:buSzPts val="1400"/>
              <a:buNone/>
            </a:pPr>
            <a:r>
              <a:rPr lang="en-US" b="1"/>
              <a:t>Goal 2 (OPH): </a:t>
            </a:r>
            <a:r>
              <a:rPr lang="en-US"/>
              <a:t>Recruit </a:t>
            </a:r>
            <a:r>
              <a:rPr lang="en-US" b="1"/>
              <a:t>20</a:t>
            </a:r>
            <a:r>
              <a:rPr lang="en-US"/>
              <a:t> new healthcare students into the </a:t>
            </a:r>
            <a:r>
              <a:rPr lang="en-US" b="1"/>
              <a:t>Well-Ahead Louisiana Rural Health Scholars Program </a:t>
            </a:r>
            <a:r>
              <a:rPr lang="en-US"/>
              <a:t>in healthcare provider shortage areas throughout the state.</a:t>
            </a:r>
            <a:endParaRPr/>
          </a:p>
          <a:p>
            <a:pPr marL="628650" lvl="2" indent="-171450" algn="l" rtl="0">
              <a:lnSpc>
                <a:spcPct val="100000"/>
              </a:lnSpc>
              <a:spcBef>
                <a:spcPts val="0"/>
              </a:spcBef>
              <a:spcAft>
                <a:spcPts val="0"/>
              </a:spcAft>
              <a:buClr>
                <a:schemeClr val="dk1"/>
              </a:buClr>
              <a:buSzPts val="1200"/>
              <a:buFont typeface="Arial"/>
              <a:buChar char="•"/>
            </a:pPr>
            <a:r>
              <a:rPr lang="en-US"/>
              <a:t>Offers 3</a:t>
            </a:r>
            <a:r>
              <a:rPr lang="en-US" baseline="30000"/>
              <a:t>rd</a:t>
            </a:r>
            <a:r>
              <a:rPr lang="en-US"/>
              <a:t> and 4</a:t>
            </a:r>
            <a:r>
              <a:rPr lang="en-US" baseline="30000"/>
              <a:t>th</a:t>
            </a:r>
            <a:r>
              <a:rPr lang="en-US"/>
              <a:t> year med students opportunity to complete 180-hour rotation in a rural healthcare facility</a:t>
            </a:r>
            <a:endParaRPr/>
          </a:p>
          <a:p>
            <a:pPr marL="628650" lvl="2" indent="-171450" algn="l" rtl="0">
              <a:lnSpc>
                <a:spcPct val="100000"/>
              </a:lnSpc>
              <a:spcBef>
                <a:spcPts val="0"/>
              </a:spcBef>
              <a:spcAft>
                <a:spcPts val="0"/>
              </a:spcAft>
              <a:buClr>
                <a:schemeClr val="dk1"/>
              </a:buClr>
              <a:buSzPts val="1200"/>
              <a:buFont typeface="Arial"/>
              <a:buChar char="•"/>
            </a:pPr>
            <a:r>
              <a:rPr lang="en-US"/>
              <a:t>Participating students get stipend and assistance with job placement</a:t>
            </a:r>
            <a:endParaRPr/>
          </a:p>
          <a:p>
            <a:pPr marL="0" lvl="1" indent="0" algn="l" rtl="0">
              <a:lnSpc>
                <a:spcPct val="100000"/>
              </a:lnSpc>
              <a:spcBef>
                <a:spcPts val="0"/>
              </a:spcBef>
              <a:spcAft>
                <a:spcPts val="0"/>
              </a:spcAft>
              <a:buSzPts val="1400"/>
              <a:buNone/>
            </a:pPr>
            <a:endParaRPr/>
          </a:p>
          <a:p>
            <a:pPr marL="0" lvl="1" indent="0" algn="l" rtl="0">
              <a:lnSpc>
                <a:spcPct val="100000"/>
              </a:lnSpc>
              <a:spcBef>
                <a:spcPts val="0"/>
              </a:spcBef>
              <a:spcAft>
                <a:spcPts val="0"/>
              </a:spcAft>
              <a:buSzPts val="1400"/>
              <a:buNone/>
            </a:pPr>
            <a:r>
              <a:rPr lang="en-US" b="1"/>
              <a:t>Goal 3 (OPH): </a:t>
            </a:r>
            <a:r>
              <a:rPr lang="en-US"/>
              <a:t>Establish the </a:t>
            </a:r>
            <a:r>
              <a:rPr lang="en-US" b="1"/>
              <a:t>Rural Physician Loan Repayment Program </a:t>
            </a:r>
            <a:r>
              <a:rPr lang="en-US"/>
              <a:t>and enroll </a:t>
            </a:r>
            <a:r>
              <a:rPr lang="en-US" b="1"/>
              <a:t>15</a:t>
            </a:r>
            <a:r>
              <a:rPr lang="en-US"/>
              <a:t> providers by the end of FY23. </a:t>
            </a:r>
            <a:endParaRPr/>
          </a:p>
          <a:p>
            <a:pPr marL="628650" lvl="1" indent="-171450" algn="l" rtl="0">
              <a:lnSpc>
                <a:spcPct val="100000"/>
              </a:lnSpc>
              <a:spcBef>
                <a:spcPts val="0"/>
              </a:spcBef>
              <a:spcAft>
                <a:spcPts val="0"/>
              </a:spcAft>
              <a:buClr>
                <a:schemeClr val="dk1"/>
              </a:buClr>
              <a:buSzPts val="1200"/>
              <a:buFont typeface="Arial"/>
              <a:buChar char="•"/>
            </a:pPr>
            <a:r>
              <a:rPr lang="en-US"/>
              <a:t>Repayment of loans and salary for up to 15 primary care clinicians in exchange for providing healthcare services in a rural area</a:t>
            </a:r>
            <a:endParaRPr/>
          </a:p>
          <a:p>
            <a:pPr marL="628650" lvl="1" indent="-171450" algn="l" rtl="0">
              <a:lnSpc>
                <a:spcPct val="100000"/>
              </a:lnSpc>
              <a:spcBef>
                <a:spcPts val="0"/>
              </a:spcBef>
              <a:spcAft>
                <a:spcPts val="0"/>
              </a:spcAft>
              <a:buClr>
                <a:schemeClr val="dk1"/>
              </a:buClr>
              <a:buSzPts val="1200"/>
              <a:buFont typeface="Arial"/>
              <a:buChar char="•"/>
            </a:pPr>
            <a:r>
              <a:rPr lang="en-US"/>
              <a:t>Well-Ahead working with partners to promote recruitment/retention programs</a:t>
            </a:r>
            <a:endParaRPr/>
          </a:p>
        </p:txBody>
      </p:sp>
      <p:sp>
        <p:nvSpPr>
          <p:cNvPr id="598" name="Google Shape;598;p35: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3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Clr>
                <a:schemeClr val="dk1"/>
              </a:buClr>
              <a:buSzPts val="1200"/>
              <a:buFont typeface="Calibri"/>
              <a:buNone/>
            </a:pPr>
            <a:r>
              <a:rPr lang="en-US" b="1"/>
              <a:t>INITIATIVE 17 (OPH and OBH): Strengthen, Expand, and Diversify Louisiana’s Healthcare Workforce</a:t>
            </a:r>
            <a:endParaRPr/>
          </a:p>
          <a:p>
            <a:pPr marL="0" lvl="1" indent="0" algn="l" rtl="0">
              <a:lnSpc>
                <a:spcPct val="100000"/>
              </a:lnSpc>
              <a:spcBef>
                <a:spcPts val="0"/>
              </a:spcBef>
              <a:spcAft>
                <a:spcPts val="0"/>
              </a:spcAft>
              <a:buSzPts val="1400"/>
              <a:buNone/>
            </a:pPr>
            <a:r>
              <a:rPr lang="en-US" b="1"/>
              <a:t>Goal 4 (OBH): </a:t>
            </a:r>
            <a:r>
              <a:rPr lang="en-US"/>
              <a:t>Develop and implement a </a:t>
            </a:r>
            <a:r>
              <a:rPr lang="en-US" b="1"/>
              <a:t>pilot on health careers</a:t>
            </a:r>
            <a:r>
              <a:rPr lang="en-US"/>
              <a:t>, including in </a:t>
            </a:r>
            <a:r>
              <a:rPr lang="en-US" b="1"/>
              <a:t>behavioral health</a:t>
            </a:r>
            <a:r>
              <a:rPr lang="en-US"/>
              <a:t>, to </a:t>
            </a:r>
            <a:r>
              <a:rPr lang="en-US" b="1"/>
              <a:t>improve high school students’ knowledge </a:t>
            </a:r>
            <a:r>
              <a:rPr lang="en-US"/>
              <a:t>of health workforce opportunities.</a:t>
            </a:r>
            <a:endParaRPr/>
          </a:p>
          <a:p>
            <a:pPr marL="628650" lvl="2" indent="-171450" algn="l" rtl="0">
              <a:lnSpc>
                <a:spcPct val="100000"/>
              </a:lnSpc>
              <a:spcBef>
                <a:spcPts val="0"/>
              </a:spcBef>
              <a:spcAft>
                <a:spcPts val="0"/>
              </a:spcAft>
              <a:buClr>
                <a:schemeClr val="dk1"/>
              </a:buClr>
              <a:buSzPts val="1200"/>
              <a:buFont typeface="Arial"/>
              <a:buChar char="•"/>
            </a:pPr>
            <a:r>
              <a:rPr lang="en-US"/>
              <a:t>Select </a:t>
            </a:r>
            <a:r>
              <a:rPr lang="en-US" b="1"/>
              <a:t>2 high schools </a:t>
            </a:r>
            <a:r>
              <a:rPr lang="en-US"/>
              <a:t>in LA to increase awareness of </a:t>
            </a:r>
            <a:r>
              <a:rPr lang="en-US" b="1"/>
              <a:t>health career pathways </a:t>
            </a:r>
            <a:r>
              <a:rPr lang="en-US"/>
              <a:t>and expose students to </a:t>
            </a:r>
            <a:r>
              <a:rPr lang="en-US" b="1"/>
              <a:t>training opportunities </a:t>
            </a:r>
            <a:r>
              <a:rPr lang="en-US"/>
              <a:t>for entry-level social service positions</a:t>
            </a:r>
            <a:endParaRPr/>
          </a:p>
          <a:p>
            <a:pPr marL="0" lvl="1" indent="0" algn="l" rtl="0">
              <a:lnSpc>
                <a:spcPct val="100000"/>
              </a:lnSpc>
              <a:spcBef>
                <a:spcPts val="0"/>
              </a:spcBef>
              <a:spcAft>
                <a:spcPts val="0"/>
              </a:spcAft>
              <a:buSzPts val="1400"/>
              <a:buNone/>
            </a:pPr>
            <a:endParaRPr/>
          </a:p>
          <a:p>
            <a:pPr marL="0" lvl="1" indent="0" algn="l" rtl="0">
              <a:lnSpc>
                <a:spcPct val="100000"/>
              </a:lnSpc>
              <a:spcBef>
                <a:spcPts val="0"/>
              </a:spcBef>
              <a:spcAft>
                <a:spcPts val="0"/>
              </a:spcAft>
              <a:buSzPts val="1400"/>
              <a:buNone/>
            </a:pPr>
            <a:r>
              <a:rPr lang="en-US" b="1"/>
              <a:t>Goal 5 (OPH): </a:t>
            </a:r>
            <a:r>
              <a:rPr lang="en-US"/>
              <a:t>Partner with Louisiana universities and medical schools to </a:t>
            </a:r>
            <a:r>
              <a:rPr lang="en-US" b="1"/>
              <a:t>increase diversity within the healthcare delivery system</a:t>
            </a:r>
            <a:r>
              <a:rPr lang="en-US"/>
              <a:t>. </a:t>
            </a:r>
            <a:endParaRPr/>
          </a:p>
          <a:p>
            <a:pPr marL="628650" lvl="1" indent="-171450" algn="l" rtl="0">
              <a:lnSpc>
                <a:spcPct val="100000"/>
              </a:lnSpc>
              <a:spcBef>
                <a:spcPts val="0"/>
              </a:spcBef>
              <a:spcAft>
                <a:spcPts val="0"/>
              </a:spcAft>
              <a:buClr>
                <a:schemeClr val="dk1"/>
              </a:buClr>
              <a:buSzPts val="1200"/>
              <a:buFont typeface="Arial"/>
              <a:buChar char="•"/>
            </a:pPr>
            <a:r>
              <a:rPr lang="en-US" b="1"/>
              <a:t>Continue partnerships </a:t>
            </a:r>
            <a:r>
              <a:rPr lang="en-US"/>
              <a:t>to support </a:t>
            </a:r>
            <a:r>
              <a:rPr lang="en-US" b="1"/>
              <a:t>minority students pursuing medical degrees </a:t>
            </a:r>
            <a:r>
              <a:rPr lang="en-US"/>
              <a:t>and </a:t>
            </a:r>
            <a:r>
              <a:rPr lang="en-US" b="1"/>
              <a:t>increase # of underrepresented minority medical professionals </a:t>
            </a:r>
            <a:r>
              <a:rPr lang="en-US"/>
              <a:t>in LA</a:t>
            </a:r>
            <a:endParaRPr/>
          </a:p>
          <a:p>
            <a:pPr marL="628650" lvl="1" indent="-171450" algn="l" rtl="0">
              <a:lnSpc>
                <a:spcPct val="100000"/>
              </a:lnSpc>
              <a:spcBef>
                <a:spcPts val="0"/>
              </a:spcBef>
              <a:spcAft>
                <a:spcPts val="0"/>
              </a:spcAft>
              <a:buClr>
                <a:schemeClr val="dk1"/>
              </a:buClr>
              <a:buSzPts val="1200"/>
              <a:buFont typeface="Arial"/>
              <a:buChar char="•"/>
            </a:pPr>
            <a:r>
              <a:rPr lang="en-US"/>
              <a:t>Partners include:</a:t>
            </a:r>
            <a:endParaRPr/>
          </a:p>
          <a:p>
            <a:pPr marL="1085850" lvl="2" indent="-171450" algn="l" rtl="0">
              <a:lnSpc>
                <a:spcPct val="100000"/>
              </a:lnSpc>
              <a:spcBef>
                <a:spcPts val="0"/>
              </a:spcBef>
              <a:spcAft>
                <a:spcPts val="0"/>
              </a:spcAft>
              <a:buClr>
                <a:schemeClr val="dk1"/>
              </a:buClr>
              <a:buSzPts val="1200"/>
              <a:buFont typeface="Arial"/>
              <a:buChar char="•"/>
            </a:pPr>
            <a:r>
              <a:rPr lang="en-US"/>
              <a:t>Southern University System</a:t>
            </a:r>
            <a:endParaRPr/>
          </a:p>
          <a:p>
            <a:pPr marL="1085850" lvl="2" indent="-171450" algn="l" rtl="0">
              <a:lnSpc>
                <a:spcPct val="100000"/>
              </a:lnSpc>
              <a:spcBef>
                <a:spcPts val="0"/>
              </a:spcBef>
              <a:spcAft>
                <a:spcPts val="0"/>
              </a:spcAft>
              <a:buClr>
                <a:schemeClr val="dk1"/>
              </a:buClr>
              <a:buSzPts val="1200"/>
              <a:buFont typeface="Arial"/>
              <a:buChar char="•"/>
            </a:pPr>
            <a:r>
              <a:rPr lang="en-US"/>
              <a:t>Dillard University</a:t>
            </a:r>
            <a:endParaRPr/>
          </a:p>
          <a:p>
            <a:pPr marL="1085850" lvl="2" indent="-171450" algn="l" rtl="0">
              <a:lnSpc>
                <a:spcPct val="100000"/>
              </a:lnSpc>
              <a:spcBef>
                <a:spcPts val="0"/>
              </a:spcBef>
              <a:spcAft>
                <a:spcPts val="0"/>
              </a:spcAft>
              <a:buClr>
                <a:schemeClr val="dk1"/>
              </a:buClr>
              <a:buSzPts val="1200"/>
              <a:buFont typeface="Arial"/>
              <a:buChar char="•"/>
            </a:pPr>
            <a:r>
              <a:rPr lang="en-US"/>
              <a:t>Grambling State University</a:t>
            </a:r>
            <a:endParaRPr/>
          </a:p>
          <a:p>
            <a:pPr marL="1085850" lvl="2" indent="-171450" algn="l" rtl="0">
              <a:lnSpc>
                <a:spcPct val="100000"/>
              </a:lnSpc>
              <a:spcBef>
                <a:spcPts val="0"/>
              </a:spcBef>
              <a:spcAft>
                <a:spcPts val="0"/>
              </a:spcAft>
              <a:buClr>
                <a:schemeClr val="dk1"/>
              </a:buClr>
              <a:buSzPts val="1200"/>
              <a:buFont typeface="Arial"/>
              <a:buChar char="•"/>
            </a:pPr>
            <a:r>
              <a:rPr lang="en-US"/>
              <a:t>LSU Health Shreveport</a:t>
            </a:r>
            <a:endParaRPr/>
          </a:p>
          <a:p>
            <a:pPr marL="1085850" lvl="2" indent="-171450" algn="l" rtl="0">
              <a:lnSpc>
                <a:spcPct val="100000"/>
              </a:lnSpc>
              <a:spcBef>
                <a:spcPts val="0"/>
              </a:spcBef>
              <a:spcAft>
                <a:spcPts val="0"/>
              </a:spcAft>
              <a:buClr>
                <a:schemeClr val="dk1"/>
              </a:buClr>
              <a:buSzPts val="1200"/>
              <a:buFont typeface="Arial"/>
              <a:buChar char="•"/>
            </a:pPr>
            <a:r>
              <a:rPr lang="en-US"/>
              <a:t>AHEC (Area Health Education Centers)</a:t>
            </a:r>
            <a:endParaRPr/>
          </a:p>
          <a:p>
            <a:pPr marL="1085850" lvl="2" indent="-171450" algn="l" rtl="0">
              <a:lnSpc>
                <a:spcPct val="100000"/>
              </a:lnSpc>
              <a:spcBef>
                <a:spcPts val="0"/>
              </a:spcBef>
              <a:spcAft>
                <a:spcPts val="0"/>
              </a:spcAft>
              <a:buClr>
                <a:schemeClr val="dk1"/>
              </a:buClr>
              <a:buSzPts val="1200"/>
              <a:buFont typeface="Arial"/>
              <a:buChar char="•"/>
            </a:pPr>
            <a:r>
              <a:rPr lang="en-US"/>
              <a:t>LSU Health Sciences Center-New Orleans (LSUHSC-NO)</a:t>
            </a:r>
            <a:endParaRPr/>
          </a:p>
          <a:p>
            <a:pPr marL="1085850" lvl="2" indent="-171450" algn="l" rtl="0">
              <a:lnSpc>
                <a:spcPct val="100000"/>
              </a:lnSpc>
              <a:spcBef>
                <a:spcPts val="0"/>
              </a:spcBef>
              <a:spcAft>
                <a:spcPts val="0"/>
              </a:spcAft>
              <a:buClr>
                <a:schemeClr val="dk1"/>
              </a:buClr>
              <a:buSzPts val="1200"/>
              <a:buFont typeface="Arial"/>
              <a:buChar char="•"/>
            </a:pPr>
            <a:r>
              <a:rPr lang="en-US"/>
              <a:t>Xavier University of LA</a:t>
            </a:r>
            <a:endParaRPr/>
          </a:p>
        </p:txBody>
      </p:sp>
      <p:sp>
        <p:nvSpPr>
          <p:cNvPr id="606" name="Google Shape;606;p36: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37: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Clr>
                <a:schemeClr val="dk1"/>
              </a:buClr>
              <a:buSzPts val="1200"/>
              <a:buFont typeface="Calibri"/>
              <a:buNone/>
            </a:pPr>
            <a:r>
              <a:rPr lang="en-US" b="1"/>
              <a:t>INITIATIVE 18 (Medicaid): Expand Collaborations with Community Partners</a:t>
            </a:r>
            <a:endParaRPr/>
          </a:p>
          <a:p>
            <a:pPr marL="0" lvl="1" indent="0" algn="l" rtl="0">
              <a:lnSpc>
                <a:spcPct val="100000"/>
              </a:lnSpc>
              <a:spcBef>
                <a:spcPts val="0"/>
              </a:spcBef>
              <a:spcAft>
                <a:spcPts val="0"/>
              </a:spcAft>
              <a:buSzPts val="1400"/>
              <a:buNone/>
            </a:pPr>
            <a:r>
              <a:rPr lang="en-US" b="1"/>
              <a:t>Goal 1 (Medicaid ): </a:t>
            </a:r>
            <a:r>
              <a:rPr lang="en-US"/>
              <a:t>Provide directed outreach and education on </a:t>
            </a:r>
            <a:r>
              <a:rPr lang="en-US" b="1"/>
              <a:t>Public University Partnership Program</a:t>
            </a:r>
            <a:r>
              <a:rPr lang="en-US"/>
              <a:t> (PUPP) to all Louisiana </a:t>
            </a:r>
            <a:r>
              <a:rPr lang="en-US" b="1"/>
              <a:t>public universities and colleges</a:t>
            </a:r>
            <a:r>
              <a:rPr lang="en-US"/>
              <a:t>, with a </a:t>
            </a:r>
            <a:r>
              <a:rPr lang="en-US" b="1"/>
              <a:t>focus on HBCUs</a:t>
            </a:r>
            <a:r>
              <a:rPr lang="en-US"/>
              <a:t>, to increase the number and diversity of applicants in this and subsequent years.</a:t>
            </a:r>
            <a:endParaRPr/>
          </a:p>
          <a:p>
            <a:pPr marL="0" lvl="1" indent="0" algn="l" rtl="0">
              <a:lnSpc>
                <a:spcPct val="100000"/>
              </a:lnSpc>
              <a:spcBef>
                <a:spcPts val="0"/>
              </a:spcBef>
              <a:spcAft>
                <a:spcPts val="0"/>
              </a:spcAft>
              <a:buSzPts val="1400"/>
              <a:buNone/>
            </a:pPr>
            <a:endParaRPr/>
          </a:p>
          <a:p>
            <a:pPr marL="0" lvl="1" indent="0" algn="l" rtl="0">
              <a:lnSpc>
                <a:spcPct val="100000"/>
              </a:lnSpc>
              <a:spcBef>
                <a:spcPts val="0"/>
              </a:spcBef>
              <a:spcAft>
                <a:spcPts val="0"/>
              </a:spcAft>
              <a:buSzPts val="1400"/>
              <a:buNone/>
            </a:pPr>
            <a:r>
              <a:rPr lang="en-US" b="1"/>
              <a:t>Goal 2 (Medicaid): </a:t>
            </a:r>
            <a:r>
              <a:rPr lang="en-US"/>
              <a:t>Support and advise development of a </a:t>
            </a:r>
            <a:r>
              <a:rPr lang="en-US" b="1"/>
              <a:t>hospital-based violence intervention program </a:t>
            </a:r>
            <a:r>
              <a:rPr lang="en-US"/>
              <a:t>at University Medical Center New Orleans (UMCNO).</a:t>
            </a:r>
            <a:endParaRPr/>
          </a:p>
          <a:p>
            <a:pPr marL="628650" lvl="2" indent="-171450" algn="l" rtl="0">
              <a:lnSpc>
                <a:spcPct val="100000"/>
              </a:lnSpc>
              <a:spcBef>
                <a:spcPts val="0"/>
              </a:spcBef>
              <a:spcAft>
                <a:spcPts val="0"/>
              </a:spcAft>
              <a:buClr>
                <a:schemeClr val="dk1"/>
              </a:buClr>
              <a:buSzPts val="1200"/>
              <a:buFont typeface="Arial"/>
              <a:buChar char="•"/>
            </a:pPr>
            <a:r>
              <a:rPr lang="en-US"/>
              <a:t>Possible </a:t>
            </a:r>
            <a:r>
              <a:rPr lang="en-US" b="1"/>
              <a:t>long-term reimbursement mechanisms </a:t>
            </a:r>
            <a:r>
              <a:rPr lang="en-US"/>
              <a:t>that provide </a:t>
            </a:r>
            <a:r>
              <a:rPr lang="en-US" b="1"/>
              <a:t>sustainable support</a:t>
            </a:r>
            <a:endParaRPr/>
          </a:p>
          <a:p>
            <a:pPr marL="628650" lvl="2" indent="-171450" algn="l" rtl="0">
              <a:lnSpc>
                <a:spcPct val="100000"/>
              </a:lnSpc>
              <a:spcBef>
                <a:spcPts val="0"/>
              </a:spcBef>
              <a:spcAft>
                <a:spcPts val="0"/>
              </a:spcAft>
              <a:buClr>
                <a:schemeClr val="dk1"/>
              </a:buClr>
              <a:buSzPts val="1200"/>
              <a:buFont typeface="Arial"/>
              <a:buChar char="•"/>
            </a:pPr>
            <a:r>
              <a:rPr lang="en-US"/>
              <a:t>Allow </a:t>
            </a:r>
            <a:r>
              <a:rPr lang="en-US" b="1"/>
              <a:t>Medicaid</a:t>
            </a:r>
            <a:r>
              <a:rPr lang="en-US"/>
              <a:t> to </a:t>
            </a:r>
            <a:r>
              <a:rPr lang="en-US" b="1"/>
              <a:t>examine feasibility and clinical/fiscal outcomes </a:t>
            </a:r>
            <a:r>
              <a:rPr lang="en-US"/>
              <a:t>of the program</a:t>
            </a:r>
            <a:endParaRPr/>
          </a:p>
        </p:txBody>
      </p:sp>
      <p:sp>
        <p:nvSpPr>
          <p:cNvPr id="615" name="Google Shape;615;p37: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8: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9: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p3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INITIATIVE 1: Assess Dental Coverage and Services for Adult Medicaid Enrollees to Improve Health Outcomes (MET)</a:t>
            </a: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Noto Sans"/>
              <a:buChar char="✔"/>
            </a:pPr>
            <a:r>
              <a:rPr lang="en-US" sz="1200" b="1">
                <a:solidFill>
                  <a:schemeClr val="dk1"/>
                </a:solidFill>
                <a:latin typeface="Calibri"/>
                <a:ea typeface="Calibri"/>
                <a:cs typeface="Calibri"/>
                <a:sym typeface="Calibri"/>
              </a:rPr>
              <a:t>Goal 1: </a:t>
            </a:r>
            <a:r>
              <a:rPr lang="en-US" sz="1200">
                <a:solidFill>
                  <a:schemeClr val="dk1"/>
                </a:solidFill>
                <a:latin typeface="Calibri"/>
                <a:ea typeface="Calibri"/>
                <a:cs typeface="Calibri"/>
                <a:sym typeface="Calibri"/>
              </a:rPr>
              <a:t>Conduct needs/costs assessment for comprehensive dental services for adult Medicaid members.</a:t>
            </a:r>
            <a:endParaRPr/>
          </a:p>
          <a:p>
            <a:pPr marL="0" lvl="0" indent="0" algn="l" rtl="0">
              <a:lnSpc>
                <a:spcPct val="100000"/>
              </a:lnSpc>
              <a:spcBef>
                <a:spcPts val="0"/>
              </a:spcBef>
              <a:spcAft>
                <a:spcPts val="0"/>
              </a:spcAft>
              <a:buClr>
                <a:schemeClr val="dk1"/>
              </a:buClr>
              <a:buSzPts val="1200"/>
              <a:buFont typeface="Noto Sans"/>
              <a:buNone/>
            </a:pP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Noto Sans"/>
              <a:buChar char="✔"/>
            </a:pPr>
            <a:r>
              <a:rPr lang="en-US" sz="1200" b="1">
                <a:solidFill>
                  <a:schemeClr val="dk1"/>
                </a:solidFill>
                <a:latin typeface="Calibri"/>
                <a:ea typeface="Calibri"/>
                <a:cs typeface="Calibri"/>
                <a:sym typeface="Calibri"/>
              </a:rPr>
              <a:t>Goal 2: </a:t>
            </a:r>
            <a:r>
              <a:rPr lang="en-US" sz="1200">
                <a:solidFill>
                  <a:schemeClr val="dk1"/>
                </a:solidFill>
                <a:latin typeface="Calibri"/>
                <a:ea typeface="Calibri"/>
                <a:cs typeface="Calibri"/>
                <a:sym typeface="Calibri"/>
              </a:rPr>
              <a:t>Develop comprehensive dental program for adults 21+ with intellectual/developmental disability waivers.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INITIATIVE 2: Improve Access to Substance Use Disorder Treatment and the Quality of Care (UNMET)</a:t>
            </a: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Calibri"/>
              <a:buChar char="×"/>
            </a:pPr>
            <a:r>
              <a:rPr lang="en-US" sz="1200" b="1">
                <a:solidFill>
                  <a:schemeClr val="dk1"/>
                </a:solidFill>
                <a:latin typeface="Calibri"/>
                <a:ea typeface="Calibri"/>
                <a:cs typeface="Calibri"/>
                <a:sym typeface="Calibri"/>
              </a:rPr>
              <a:t>Goal 1:</a:t>
            </a:r>
            <a:r>
              <a:rPr lang="en-US" sz="1200">
                <a:solidFill>
                  <a:schemeClr val="dk1"/>
                </a:solidFill>
                <a:latin typeface="Calibri"/>
                <a:ea typeface="Calibri"/>
                <a:cs typeface="Calibri"/>
                <a:sym typeface="Calibri"/>
              </a:rPr>
              <a:t> Increase use of </a:t>
            </a:r>
            <a:r>
              <a:rPr lang="en-US" sz="1200" b="1">
                <a:solidFill>
                  <a:schemeClr val="dk1"/>
                </a:solidFill>
                <a:latin typeface="Calibri"/>
                <a:ea typeface="Calibri"/>
                <a:cs typeface="Calibri"/>
                <a:sym typeface="Calibri"/>
              </a:rPr>
              <a:t>evidence-based behavioral health treatment</a:t>
            </a:r>
            <a:r>
              <a:rPr lang="en-US" sz="1200">
                <a:solidFill>
                  <a:schemeClr val="dk1"/>
                </a:solidFill>
                <a:latin typeface="Calibri"/>
                <a:ea typeface="Calibri"/>
                <a:cs typeface="Calibri"/>
                <a:sym typeface="Calibri"/>
              </a:rPr>
              <a:t> services.</a:t>
            </a:r>
            <a:endParaRPr/>
          </a:p>
          <a:p>
            <a:pPr marL="628650" lvl="1" indent="-171450" algn="l" rtl="0">
              <a:lnSpc>
                <a:spcPct val="100000"/>
              </a:lnSpc>
              <a:spcBef>
                <a:spcPts val="0"/>
              </a:spcBef>
              <a:spcAft>
                <a:spcPts val="0"/>
              </a:spcAft>
              <a:buClr>
                <a:schemeClr val="dk1"/>
              </a:buClr>
              <a:buSzPts val="1200"/>
              <a:buFont typeface="Calibri"/>
              <a:buChar char="×"/>
            </a:pPr>
            <a:r>
              <a:rPr lang="en-US" sz="1200" i="1">
                <a:solidFill>
                  <a:schemeClr val="dk1"/>
                </a:solidFill>
                <a:latin typeface="Calibri"/>
                <a:ea typeface="Calibri"/>
                <a:cs typeface="Calibri"/>
                <a:sym typeface="Calibri"/>
              </a:rPr>
              <a:t>Finalize licensure, accreditation </a:t>
            </a:r>
            <a:endParaRPr/>
          </a:p>
          <a:p>
            <a:pPr marL="628650" lvl="1" indent="-171450" algn="l" rtl="0">
              <a:lnSpc>
                <a:spcPct val="100000"/>
              </a:lnSpc>
              <a:spcBef>
                <a:spcPts val="0"/>
              </a:spcBef>
              <a:spcAft>
                <a:spcPts val="0"/>
              </a:spcAft>
              <a:buClr>
                <a:schemeClr val="dk1"/>
              </a:buClr>
              <a:buSzPts val="1200"/>
              <a:buFont typeface="Calibri"/>
              <a:buChar char="×"/>
            </a:pPr>
            <a:r>
              <a:rPr lang="en-US" sz="1200" i="1">
                <a:solidFill>
                  <a:schemeClr val="dk1"/>
                </a:solidFill>
                <a:latin typeface="Calibri"/>
                <a:ea typeface="Calibri"/>
                <a:cs typeface="Calibri"/>
                <a:sym typeface="Calibri"/>
              </a:rPr>
              <a:t>Begin providing services at two new OTPs </a:t>
            </a:r>
            <a:endParaRPr/>
          </a:p>
          <a:p>
            <a:pPr marL="457200" lvl="1"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Noto Sans"/>
              <a:buChar char="✔"/>
            </a:pPr>
            <a:r>
              <a:rPr lang="en-US" sz="1200" b="1">
                <a:solidFill>
                  <a:schemeClr val="dk1"/>
                </a:solidFill>
                <a:latin typeface="Calibri"/>
                <a:ea typeface="Calibri"/>
                <a:cs typeface="Calibri"/>
                <a:sym typeface="Calibri"/>
              </a:rPr>
              <a:t>Goal 2:</a:t>
            </a:r>
            <a:r>
              <a:rPr lang="en-US" sz="1200">
                <a:solidFill>
                  <a:schemeClr val="dk1"/>
                </a:solidFill>
                <a:latin typeface="Calibri"/>
                <a:ea typeface="Calibri"/>
                <a:cs typeface="Calibri"/>
                <a:sym typeface="Calibri"/>
              </a:rPr>
              <a:t> </a:t>
            </a:r>
            <a:r>
              <a:rPr lang="en-US" sz="1200" b="1">
                <a:solidFill>
                  <a:schemeClr val="dk1"/>
                </a:solidFill>
                <a:latin typeface="Calibri"/>
                <a:ea typeface="Calibri"/>
                <a:cs typeface="Calibri"/>
                <a:sym typeface="Calibri"/>
              </a:rPr>
              <a:t>Expand hours </a:t>
            </a:r>
            <a:r>
              <a:rPr lang="en-US" sz="1200">
                <a:solidFill>
                  <a:schemeClr val="dk1"/>
                </a:solidFill>
                <a:latin typeface="Calibri"/>
                <a:ea typeface="Calibri"/>
                <a:cs typeface="Calibri"/>
                <a:sym typeface="Calibri"/>
              </a:rPr>
              <a:t>at two OTP clinics to 24/7.</a:t>
            </a:r>
            <a:endParaRPr/>
          </a:p>
          <a:p>
            <a:pPr marL="628650" lvl="1" indent="-171450" algn="l" rtl="0">
              <a:lnSpc>
                <a:spcPct val="100000"/>
              </a:lnSpc>
              <a:spcBef>
                <a:spcPts val="0"/>
              </a:spcBef>
              <a:spcAft>
                <a:spcPts val="0"/>
              </a:spcAft>
              <a:buClr>
                <a:schemeClr val="dk1"/>
              </a:buClr>
              <a:buSzPts val="1200"/>
              <a:buFont typeface="Noto Sans"/>
              <a:buChar char="✔"/>
            </a:pPr>
            <a:r>
              <a:rPr lang="en-US" sz="1200" i="1">
                <a:solidFill>
                  <a:schemeClr val="dk1"/>
                </a:solidFill>
                <a:latin typeface="Calibri"/>
                <a:ea typeface="Calibri"/>
                <a:cs typeface="Calibri"/>
                <a:sym typeface="Calibri"/>
              </a:rPr>
              <a:t>Two OTPs were selected and announced: </a:t>
            </a:r>
            <a:endParaRPr/>
          </a:p>
          <a:p>
            <a:pPr marL="1085850" lvl="2" indent="-171450" algn="l" rtl="0">
              <a:lnSpc>
                <a:spcPct val="100000"/>
              </a:lnSpc>
              <a:spcBef>
                <a:spcPts val="0"/>
              </a:spcBef>
              <a:spcAft>
                <a:spcPts val="0"/>
              </a:spcAft>
              <a:buClr>
                <a:schemeClr val="dk1"/>
              </a:buClr>
              <a:buSzPts val="1200"/>
              <a:buFont typeface="Arial"/>
              <a:buChar char="•"/>
            </a:pPr>
            <a:r>
              <a:rPr lang="en-US" sz="1200" b="1" i="1">
                <a:solidFill>
                  <a:schemeClr val="dk1"/>
                </a:solidFill>
                <a:latin typeface="Calibri"/>
                <a:ea typeface="Calibri"/>
                <a:cs typeface="Calibri"/>
                <a:sym typeface="Calibri"/>
              </a:rPr>
              <a:t>Centers for Behavioral Health</a:t>
            </a:r>
            <a:r>
              <a:rPr lang="en-US" sz="1200" i="1">
                <a:solidFill>
                  <a:schemeClr val="dk1"/>
                </a:solidFill>
                <a:latin typeface="Calibri"/>
                <a:ea typeface="Calibri"/>
                <a:cs typeface="Calibri"/>
                <a:sym typeface="Calibri"/>
              </a:rPr>
              <a:t>, Shreveport, LA (Region 7)</a:t>
            </a:r>
            <a:endParaRPr/>
          </a:p>
          <a:p>
            <a:pPr marL="1085850" lvl="2" indent="-171450" algn="l" rtl="0">
              <a:lnSpc>
                <a:spcPct val="100000"/>
              </a:lnSpc>
              <a:spcBef>
                <a:spcPts val="0"/>
              </a:spcBef>
              <a:spcAft>
                <a:spcPts val="0"/>
              </a:spcAft>
              <a:buClr>
                <a:schemeClr val="dk1"/>
              </a:buClr>
              <a:buSzPts val="1200"/>
              <a:buFont typeface="Arial"/>
              <a:buChar char="•"/>
            </a:pPr>
            <a:r>
              <a:rPr lang="en-US" sz="1200" b="1" i="1">
                <a:solidFill>
                  <a:schemeClr val="dk1"/>
                </a:solidFill>
                <a:latin typeface="Calibri"/>
                <a:ea typeface="Calibri"/>
                <a:cs typeface="Calibri"/>
                <a:sym typeface="Calibri"/>
              </a:rPr>
              <a:t>BAART/BayMark Programs, North Shore</a:t>
            </a:r>
            <a:r>
              <a:rPr lang="en-US" sz="1200" i="1">
                <a:solidFill>
                  <a:schemeClr val="dk1"/>
                </a:solidFill>
                <a:latin typeface="Calibri"/>
                <a:ea typeface="Calibri"/>
                <a:cs typeface="Calibri"/>
                <a:sym typeface="Calibri"/>
              </a:rPr>
              <a:t>, Hammond, LA (Region 9) — still recruiting and hiring staff to reach full weekend coverage in Hammond</a:t>
            </a:r>
            <a:endParaRPr/>
          </a:p>
          <a:p>
            <a:pPr marL="914400" lvl="2"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Noto Sans"/>
              <a:buChar char="✔"/>
            </a:pPr>
            <a:r>
              <a:rPr lang="en-US" sz="1200" b="1">
                <a:solidFill>
                  <a:schemeClr val="dk1"/>
                </a:solidFill>
                <a:latin typeface="Calibri"/>
                <a:ea typeface="Calibri"/>
                <a:cs typeface="Calibri"/>
                <a:sym typeface="Calibri"/>
              </a:rPr>
              <a:t>Goal 3: </a:t>
            </a:r>
            <a:r>
              <a:rPr lang="en-US" sz="1200">
                <a:solidFill>
                  <a:schemeClr val="dk1"/>
                </a:solidFill>
                <a:latin typeface="Calibri"/>
                <a:ea typeface="Calibri"/>
                <a:cs typeface="Calibri"/>
                <a:sym typeface="Calibri"/>
              </a:rPr>
              <a:t>Distribute </a:t>
            </a:r>
            <a:r>
              <a:rPr lang="en-US" sz="1200" b="1">
                <a:solidFill>
                  <a:schemeClr val="dk1"/>
                </a:solidFill>
                <a:latin typeface="Calibri"/>
                <a:ea typeface="Calibri"/>
                <a:cs typeface="Calibri"/>
                <a:sym typeface="Calibri"/>
              </a:rPr>
              <a:t>20,000 naloxone kits</a:t>
            </a:r>
            <a:r>
              <a:rPr lang="en-US" sz="1200">
                <a:solidFill>
                  <a:schemeClr val="dk1"/>
                </a:solidFill>
                <a:latin typeface="Calibri"/>
                <a:ea typeface="Calibri"/>
                <a:cs typeface="Calibri"/>
                <a:sym typeface="Calibri"/>
              </a:rPr>
              <a:t>.</a:t>
            </a:r>
            <a:endParaRPr/>
          </a:p>
          <a:p>
            <a:pPr marL="628650" lvl="1" indent="-171450" algn="l" rtl="0">
              <a:lnSpc>
                <a:spcPct val="100000"/>
              </a:lnSpc>
              <a:spcBef>
                <a:spcPts val="0"/>
              </a:spcBef>
              <a:spcAft>
                <a:spcPts val="0"/>
              </a:spcAft>
              <a:buClr>
                <a:schemeClr val="dk1"/>
              </a:buClr>
              <a:buSzPts val="1200"/>
              <a:buFont typeface="Noto Sans"/>
              <a:buChar char="✔"/>
            </a:pPr>
            <a:r>
              <a:rPr lang="en-US" sz="1200" i="1">
                <a:solidFill>
                  <a:schemeClr val="dk1"/>
                </a:solidFill>
                <a:latin typeface="Calibri"/>
                <a:ea typeface="Calibri"/>
                <a:cs typeface="Calibri"/>
                <a:sym typeface="Calibri"/>
              </a:rPr>
              <a:t>14,346 kits distributed in first three quarters of FY22 (72% to target) + 3,734 Medicaid Narcan prescription claims</a:t>
            </a:r>
            <a:endParaRPr/>
          </a:p>
          <a:p>
            <a:pPr marL="457200" lvl="1" indent="0" algn="l" rtl="0">
              <a:lnSpc>
                <a:spcPct val="100000"/>
              </a:lnSpc>
              <a:spcBef>
                <a:spcPts val="0"/>
              </a:spcBef>
              <a:spcAft>
                <a:spcPts val="0"/>
              </a:spcAft>
              <a:buClr>
                <a:schemeClr val="dk1"/>
              </a:buClr>
              <a:buSzPts val="1200"/>
              <a:buFont typeface="Noto Sans"/>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INITIATIVE 3: Improve Care for Individuals with Serious Mental Illness (MET)</a:t>
            </a: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Noto Sans"/>
              <a:buChar char="✔"/>
            </a:pPr>
            <a:r>
              <a:rPr lang="en-US" sz="1200" b="1">
                <a:solidFill>
                  <a:schemeClr val="dk1"/>
                </a:solidFill>
                <a:latin typeface="Calibri"/>
                <a:ea typeface="Calibri"/>
                <a:cs typeface="Calibri"/>
                <a:sym typeface="Calibri"/>
              </a:rPr>
              <a:t>Goal 1: </a:t>
            </a:r>
            <a:r>
              <a:rPr lang="en-US" sz="1200">
                <a:solidFill>
                  <a:schemeClr val="dk1"/>
                </a:solidFill>
                <a:latin typeface="Calibri"/>
                <a:ea typeface="Calibri"/>
                <a:cs typeface="Calibri"/>
                <a:sym typeface="Calibri"/>
              </a:rPr>
              <a:t>Roll out</a:t>
            </a:r>
            <a:r>
              <a:rPr lang="en-US" sz="1200" b="1">
                <a:solidFill>
                  <a:schemeClr val="dk1"/>
                </a:solidFill>
                <a:latin typeface="Calibri"/>
                <a:ea typeface="Calibri"/>
                <a:cs typeface="Calibri"/>
                <a:sym typeface="Calibri"/>
              </a:rPr>
              <a:t> comprehensive crisis system of care</a:t>
            </a:r>
            <a:r>
              <a:rPr lang="en-US" sz="1200">
                <a:solidFill>
                  <a:schemeClr val="dk1"/>
                </a:solidFill>
                <a:latin typeface="Calibri"/>
                <a:ea typeface="Calibri"/>
                <a:cs typeface="Calibri"/>
                <a:sym typeface="Calibri"/>
              </a:rPr>
              <a:t>, resulting in a 5% decrease in behavioral health ED visits for Medicaid members. </a:t>
            </a:r>
            <a:r>
              <a:rPr lang="en-US" sz="1200" i="1">
                <a:solidFill>
                  <a:schemeClr val="dk1"/>
                </a:solidFill>
                <a:latin typeface="Calibri"/>
                <a:ea typeface="Calibri"/>
                <a:cs typeface="Calibri"/>
                <a:sym typeface="Calibri"/>
              </a:rPr>
              <a:t>*Crisis services were implemented in seven regions of the state. LDH is continuing to recruit and identify providers in regions without services. </a:t>
            </a:r>
            <a:endParaRPr sz="1200">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Calibri"/>
              <a:buChar char="×"/>
            </a:pPr>
            <a:r>
              <a:rPr lang="en-US" sz="1200" i="1">
                <a:solidFill>
                  <a:schemeClr val="dk1"/>
                </a:solidFill>
                <a:latin typeface="Calibri"/>
                <a:ea typeface="Calibri"/>
                <a:cs typeface="Calibri"/>
                <a:sym typeface="Calibri"/>
              </a:rPr>
              <a:t>Implement Mobile Crisis Intervention services — 17 crisis teams distributed by, and operating in, each LDH region</a:t>
            </a:r>
            <a:endParaRPr/>
          </a:p>
          <a:p>
            <a:pPr marL="628650" lvl="1" indent="-171450" algn="l" rtl="0">
              <a:lnSpc>
                <a:spcPct val="100000"/>
              </a:lnSpc>
              <a:spcBef>
                <a:spcPts val="0"/>
              </a:spcBef>
              <a:spcAft>
                <a:spcPts val="0"/>
              </a:spcAft>
              <a:buClr>
                <a:schemeClr val="dk1"/>
              </a:buClr>
              <a:buSzPts val="1200"/>
              <a:buFont typeface="Calibri"/>
              <a:buChar char="×"/>
            </a:pPr>
            <a:r>
              <a:rPr lang="en-US" sz="1200" i="1">
                <a:solidFill>
                  <a:schemeClr val="dk1"/>
                </a:solidFill>
                <a:latin typeface="Calibri"/>
                <a:ea typeface="Calibri"/>
                <a:cs typeface="Calibri"/>
                <a:sym typeface="Calibri"/>
              </a:rPr>
              <a:t>Implement Community Brief Crisis Support services — 10 programs working throughout the state, in each LDH region</a:t>
            </a:r>
            <a:endParaRPr/>
          </a:p>
          <a:p>
            <a:pPr marL="628650" lvl="1" indent="-171450" algn="l" rtl="0">
              <a:lnSpc>
                <a:spcPct val="100000"/>
              </a:lnSpc>
              <a:spcBef>
                <a:spcPts val="0"/>
              </a:spcBef>
              <a:spcAft>
                <a:spcPts val="0"/>
              </a:spcAft>
              <a:buClr>
                <a:schemeClr val="dk1"/>
              </a:buClr>
              <a:buSzPts val="1200"/>
              <a:buFont typeface="Calibri"/>
              <a:buChar char="×"/>
            </a:pPr>
            <a:r>
              <a:rPr lang="en-US" sz="1200" i="1">
                <a:solidFill>
                  <a:schemeClr val="dk1"/>
                </a:solidFill>
                <a:latin typeface="Calibri"/>
                <a:ea typeface="Calibri"/>
                <a:cs typeface="Calibri"/>
                <a:sym typeface="Calibri"/>
              </a:rPr>
              <a:t>Implement Behavioral Health Crisis Care Center — 10 programs working throughout the state, in each LDH region</a:t>
            </a:r>
            <a:endParaRPr/>
          </a:p>
          <a:p>
            <a:pPr marL="457200" lvl="1"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Noto Sans"/>
              <a:buChar char="✔"/>
            </a:pPr>
            <a:r>
              <a:rPr lang="en-US" sz="1200" b="1">
                <a:solidFill>
                  <a:schemeClr val="dk1"/>
                </a:solidFill>
                <a:latin typeface="Calibri"/>
                <a:ea typeface="Calibri"/>
                <a:cs typeface="Calibri"/>
                <a:sym typeface="Calibri"/>
              </a:rPr>
              <a:t>Goal 2: </a:t>
            </a:r>
            <a:r>
              <a:rPr lang="en-US" sz="1200">
                <a:solidFill>
                  <a:schemeClr val="dk1"/>
                </a:solidFill>
                <a:latin typeface="Calibri"/>
                <a:ea typeface="Calibri"/>
                <a:cs typeface="Calibri"/>
                <a:sym typeface="Calibri"/>
              </a:rPr>
              <a:t>Decrease potentially unnecessary hospitalizations to </a:t>
            </a:r>
            <a:r>
              <a:rPr lang="en-US" sz="1200" b="1">
                <a:solidFill>
                  <a:schemeClr val="dk1"/>
                </a:solidFill>
                <a:latin typeface="Calibri"/>
                <a:ea typeface="Calibri"/>
                <a:cs typeface="Calibri"/>
                <a:sym typeface="Calibri"/>
              </a:rPr>
              <a:t>avoid unnecessary nursing home placements</a:t>
            </a:r>
            <a:r>
              <a:rPr lang="en-US" sz="1200">
                <a:solidFill>
                  <a:schemeClr val="dk1"/>
                </a:solidFill>
                <a:latin typeface="Calibri"/>
                <a:ea typeface="Calibri"/>
                <a:cs typeface="Calibri"/>
                <a:sym typeface="Calibri"/>
              </a:rPr>
              <a:t>.</a:t>
            </a:r>
            <a:endParaRPr/>
          </a:p>
          <a:p>
            <a:pPr marL="628650" lvl="1" indent="-171450" algn="l" rtl="0">
              <a:lnSpc>
                <a:spcPct val="100000"/>
              </a:lnSpc>
              <a:spcBef>
                <a:spcPts val="0"/>
              </a:spcBef>
              <a:spcAft>
                <a:spcPts val="0"/>
              </a:spcAft>
              <a:buClr>
                <a:schemeClr val="dk1"/>
              </a:buClr>
              <a:buSzPts val="1200"/>
              <a:buFont typeface="Noto Sans"/>
              <a:buChar char="✔"/>
            </a:pPr>
            <a:r>
              <a:rPr lang="en-US" sz="1200" i="1">
                <a:solidFill>
                  <a:schemeClr val="dk1"/>
                </a:solidFill>
                <a:latin typeface="Calibri"/>
                <a:ea typeface="Calibri"/>
                <a:cs typeface="Calibri"/>
                <a:sym typeface="Calibri"/>
              </a:rPr>
              <a:t>25,301 hospitalizations during SFY 2022 as of 8/31/2022, from 39,600 hospitalizations in FY20</a:t>
            </a:r>
            <a:endParaRPr/>
          </a:p>
          <a:p>
            <a:pPr marL="457200" lvl="1" indent="0" algn="l" rtl="0">
              <a:lnSpc>
                <a:spcPct val="100000"/>
              </a:lnSpc>
              <a:spcBef>
                <a:spcPts val="0"/>
              </a:spcBef>
              <a:spcAft>
                <a:spcPts val="0"/>
              </a:spcAft>
              <a:buClr>
                <a:schemeClr val="dk1"/>
              </a:buClr>
              <a:buSzPts val="1200"/>
              <a:buFont typeface="Noto Sans"/>
              <a:buNone/>
            </a:pP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Noto Sans"/>
              <a:buChar char="✔"/>
            </a:pPr>
            <a:r>
              <a:rPr lang="en-US" sz="1200" b="1">
                <a:solidFill>
                  <a:schemeClr val="dk1"/>
                </a:solidFill>
                <a:latin typeface="Calibri"/>
                <a:ea typeface="Calibri"/>
                <a:cs typeface="Calibri"/>
                <a:sym typeface="Calibri"/>
              </a:rPr>
              <a:t>Goal 3: </a:t>
            </a:r>
            <a:r>
              <a:rPr lang="en-US" sz="1200">
                <a:solidFill>
                  <a:schemeClr val="dk1"/>
                </a:solidFill>
                <a:latin typeface="Calibri"/>
                <a:ea typeface="Calibri"/>
                <a:cs typeface="Calibri"/>
                <a:sym typeface="Calibri"/>
              </a:rPr>
              <a:t>Obtain 150 additional permanent supportive housing units or subsidies to house people with serious mental illness.</a:t>
            </a:r>
            <a:endParaRPr/>
          </a:p>
          <a:p>
            <a:pPr marL="628650" lvl="1" indent="-171450" algn="l" rtl="0">
              <a:lnSpc>
                <a:spcPct val="100000"/>
              </a:lnSpc>
              <a:spcBef>
                <a:spcPts val="0"/>
              </a:spcBef>
              <a:spcAft>
                <a:spcPts val="0"/>
              </a:spcAft>
              <a:buClr>
                <a:schemeClr val="dk1"/>
              </a:buClr>
              <a:buSzPts val="1200"/>
              <a:buFont typeface="Noto Sans"/>
              <a:buChar char="✔"/>
            </a:pPr>
            <a:r>
              <a:rPr lang="en-US" sz="1200" i="1">
                <a:solidFill>
                  <a:schemeClr val="dk1"/>
                </a:solidFill>
                <a:latin typeface="Calibri"/>
                <a:ea typeface="Calibri"/>
                <a:cs typeface="Calibri"/>
                <a:sym typeface="Calibri"/>
              </a:rPr>
              <a:t>334 individuals were housed during FY22 using three different types of vouchers—NED, My Choice, and Continuum of Care</a:t>
            </a:r>
            <a:endParaRPr/>
          </a:p>
        </p:txBody>
      </p:sp>
      <p:sp>
        <p:nvSpPr>
          <p:cNvPr id="298" name="Google Shape;298;p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610"/>
              <a:buFont typeface="Noto Sans"/>
              <a:buNone/>
            </a:pPr>
            <a:r>
              <a:rPr lang="en-US" b="1"/>
              <a:t>INITIATIVE 4: Increase and Strengthen Service Delivery for Vulnerable Residents (MET)</a:t>
            </a:r>
            <a:endParaRPr b="1"/>
          </a:p>
          <a:p>
            <a:pPr marL="285750" lvl="0" indent="-259715" algn="l" rtl="0">
              <a:lnSpc>
                <a:spcPct val="100000"/>
              </a:lnSpc>
              <a:spcBef>
                <a:spcPts val="0"/>
              </a:spcBef>
              <a:spcAft>
                <a:spcPts val="0"/>
              </a:spcAft>
              <a:buClr>
                <a:schemeClr val="dk1"/>
              </a:buClr>
              <a:buSzPts val="1200"/>
              <a:buFont typeface="Noto Sans"/>
              <a:buChar char="✔"/>
            </a:pPr>
            <a:r>
              <a:rPr lang="en-US" b="1"/>
              <a:t>Goal 1:</a:t>
            </a:r>
            <a:r>
              <a:rPr lang="en-US"/>
              <a:t> Increase number of adult Medicaid members with controlled high blood pressure by </a:t>
            </a:r>
            <a:r>
              <a:rPr lang="en-US" b="1"/>
              <a:t>5,100</a:t>
            </a:r>
            <a:r>
              <a:rPr lang="en-US"/>
              <a:t> and with controlled diabetes by </a:t>
            </a:r>
            <a:r>
              <a:rPr lang="en-US" b="1"/>
              <a:t>2,300</a:t>
            </a:r>
            <a:r>
              <a:rPr lang="en-US"/>
              <a:t>.</a:t>
            </a:r>
            <a:endParaRPr/>
          </a:p>
          <a:p>
            <a:pPr marL="628650" lvl="1" indent="-171450" algn="l" rtl="0">
              <a:lnSpc>
                <a:spcPct val="100000"/>
              </a:lnSpc>
              <a:spcBef>
                <a:spcPts val="0"/>
              </a:spcBef>
              <a:spcAft>
                <a:spcPts val="0"/>
              </a:spcAft>
              <a:buClr>
                <a:schemeClr val="dk1"/>
              </a:buClr>
              <a:buSzPts val="1200"/>
              <a:buFont typeface="Noto Sans"/>
              <a:buChar char="✔"/>
            </a:pPr>
            <a:r>
              <a:rPr lang="en-US" b="0" i="1">
                <a:latin typeface="Calibri"/>
                <a:ea typeface="Calibri"/>
                <a:cs typeface="Calibri"/>
                <a:sym typeface="Calibri"/>
              </a:rPr>
              <a:t>Increased # of adult Medicaid members with controlled high BP by 5,100 (from 63,724 to 68,824)</a:t>
            </a:r>
            <a:endParaRPr/>
          </a:p>
          <a:p>
            <a:pPr marL="628650" lvl="1" indent="-171450" algn="l" rtl="0">
              <a:lnSpc>
                <a:spcPct val="100000"/>
              </a:lnSpc>
              <a:spcBef>
                <a:spcPts val="0"/>
              </a:spcBef>
              <a:spcAft>
                <a:spcPts val="0"/>
              </a:spcAft>
              <a:buClr>
                <a:schemeClr val="dk1"/>
              </a:buClr>
              <a:buSzPts val="1200"/>
              <a:buFont typeface="Noto Sans"/>
              <a:buChar char="✔"/>
            </a:pPr>
            <a:r>
              <a:rPr lang="en-US" b="0" i="1">
                <a:latin typeface="Calibri"/>
                <a:ea typeface="Calibri"/>
                <a:cs typeface="Calibri"/>
                <a:sym typeface="Calibri"/>
              </a:rPr>
              <a:t>Increased # of Medicaid members with controlled diabetes by 2,300 (from 24,590 to 26,890)</a:t>
            </a:r>
            <a:endParaRPr/>
          </a:p>
          <a:p>
            <a:pPr marL="457200" lvl="1" indent="0" algn="l" rtl="0">
              <a:lnSpc>
                <a:spcPct val="100000"/>
              </a:lnSpc>
              <a:spcBef>
                <a:spcPts val="0"/>
              </a:spcBef>
              <a:spcAft>
                <a:spcPts val="0"/>
              </a:spcAft>
              <a:buClr>
                <a:schemeClr val="dk1"/>
              </a:buClr>
              <a:buSzPts val="1200"/>
              <a:buFont typeface="Noto Sans"/>
              <a:buNone/>
            </a:pPr>
            <a:endParaRPr b="0" i="1"/>
          </a:p>
          <a:p>
            <a:pPr marL="285750" lvl="0" indent="-259715" algn="l" rtl="0">
              <a:lnSpc>
                <a:spcPct val="100000"/>
              </a:lnSpc>
              <a:spcBef>
                <a:spcPts val="0"/>
              </a:spcBef>
              <a:spcAft>
                <a:spcPts val="0"/>
              </a:spcAft>
              <a:buClr>
                <a:schemeClr val="dk1"/>
              </a:buClr>
              <a:buSzPts val="1200"/>
              <a:buFont typeface="Noto Sans"/>
              <a:buChar char="✔"/>
            </a:pPr>
            <a:r>
              <a:rPr lang="en-US" b="1"/>
              <a:t>Goal 2:</a:t>
            </a:r>
            <a:r>
              <a:rPr lang="en-US"/>
              <a:t> Establish </a:t>
            </a:r>
            <a:r>
              <a:rPr lang="en-US" b="1"/>
              <a:t>12</a:t>
            </a:r>
            <a:r>
              <a:rPr lang="en-US"/>
              <a:t> new community-based blood pressure monitoring and diabetes prevention programs.</a:t>
            </a:r>
            <a:endParaRPr/>
          </a:p>
          <a:p>
            <a:pPr marL="742950" lvl="1" indent="-259715" algn="l" rtl="0">
              <a:lnSpc>
                <a:spcPct val="100000"/>
              </a:lnSpc>
              <a:spcBef>
                <a:spcPts val="0"/>
              </a:spcBef>
              <a:spcAft>
                <a:spcPts val="0"/>
              </a:spcAft>
              <a:buClr>
                <a:schemeClr val="dk1"/>
              </a:buClr>
              <a:buSzPts val="1200"/>
              <a:buFont typeface="Noto Sans"/>
              <a:buChar char="✔"/>
            </a:pPr>
            <a:r>
              <a:rPr lang="en-US" b="0" i="1"/>
              <a:t>Established 16 community sites: 10 BP monitoring stations and 6 diabetes prevention programs</a:t>
            </a:r>
            <a:endParaRPr/>
          </a:p>
          <a:p>
            <a:pPr marL="457200" lvl="1" indent="0" algn="l" rtl="0">
              <a:lnSpc>
                <a:spcPct val="100000"/>
              </a:lnSpc>
              <a:spcBef>
                <a:spcPts val="0"/>
              </a:spcBef>
              <a:spcAft>
                <a:spcPts val="0"/>
              </a:spcAft>
              <a:buClr>
                <a:schemeClr val="dk2"/>
              </a:buClr>
              <a:buSzPts val="1610"/>
              <a:buFont typeface="Noto Sans"/>
              <a:buNone/>
            </a:pPr>
            <a:endParaRPr b="0" i="1"/>
          </a:p>
          <a:p>
            <a:pPr marL="285750" lvl="0" indent="-259715" algn="l" rtl="0">
              <a:lnSpc>
                <a:spcPct val="100000"/>
              </a:lnSpc>
              <a:spcBef>
                <a:spcPts val="0"/>
              </a:spcBef>
              <a:spcAft>
                <a:spcPts val="0"/>
              </a:spcAft>
              <a:buClr>
                <a:schemeClr val="dk1"/>
              </a:buClr>
              <a:buSzPts val="1200"/>
              <a:buFont typeface="Noto Sans"/>
              <a:buChar char="✔"/>
            </a:pPr>
            <a:r>
              <a:rPr lang="en-US" b="1"/>
              <a:t>Goal 3: </a:t>
            </a:r>
            <a:r>
              <a:rPr lang="en-US"/>
              <a:t>Increase overall colorectal cancer screening rates among adults ages 50-75 enrolled in Medicaid managed care plans and statewide by </a:t>
            </a:r>
            <a:r>
              <a:rPr lang="en-US" b="1"/>
              <a:t>at least 2 percentage points</a:t>
            </a:r>
            <a:r>
              <a:rPr lang="en-US"/>
              <a:t>.</a:t>
            </a:r>
            <a:endParaRPr/>
          </a:p>
          <a:p>
            <a:pPr marL="628650" lvl="1" indent="-171450" algn="l" rtl="0">
              <a:lnSpc>
                <a:spcPct val="100000"/>
              </a:lnSpc>
              <a:spcBef>
                <a:spcPts val="0"/>
              </a:spcBef>
              <a:spcAft>
                <a:spcPts val="0"/>
              </a:spcAft>
              <a:buClr>
                <a:schemeClr val="dk1"/>
              </a:buClr>
              <a:buSzPts val="1200"/>
              <a:buFont typeface="Noto Sans"/>
              <a:buChar char="✔"/>
            </a:pPr>
            <a:r>
              <a:rPr lang="en-US" b="0" i="1">
                <a:latin typeface="Calibri"/>
                <a:ea typeface="Calibri"/>
                <a:cs typeface="Calibri"/>
                <a:sym typeface="Calibri"/>
              </a:rPr>
              <a:t>Colorectal cancer screening in Medicaid managed care plans increased from 37% to 39%</a:t>
            </a:r>
            <a:endParaRPr/>
          </a:p>
          <a:p>
            <a:pPr marL="628650" lvl="1" indent="-171450" algn="l" rtl="0">
              <a:lnSpc>
                <a:spcPct val="100000"/>
              </a:lnSpc>
              <a:spcBef>
                <a:spcPts val="0"/>
              </a:spcBef>
              <a:spcAft>
                <a:spcPts val="0"/>
              </a:spcAft>
              <a:buClr>
                <a:schemeClr val="dk1"/>
              </a:buClr>
              <a:buSzPts val="1200"/>
              <a:buFont typeface="Noto Sans"/>
              <a:buChar char="✔"/>
            </a:pPr>
            <a:r>
              <a:rPr lang="en-US" b="0" i="1">
                <a:latin typeface="Calibri"/>
                <a:ea typeface="Calibri"/>
                <a:cs typeface="Calibri"/>
                <a:sym typeface="Calibri"/>
              </a:rPr>
              <a:t>Colorectal cancer screening statewide increased from 69% to 71%</a:t>
            </a:r>
            <a:endParaRPr/>
          </a:p>
          <a:p>
            <a:pPr marL="628650" lvl="1" indent="-171450" algn="l" rtl="0">
              <a:lnSpc>
                <a:spcPct val="100000"/>
              </a:lnSpc>
              <a:spcBef>
                <a:spcPts val="0"/>
              </a:spcBef>
              <a:spcAft>
                <a:spcPts val="0"/>
              </a:spcAft>
              <a:buClr>
                <a:schemeClr val="dk1"/>
              </a:buClr>
              <a:buSzPts val="1200"/>
              <a:buFont typeface="Noto Sans"/>
              <a:buChar char="✔"/>
            </a:pPr>
            <a:r>
              <a:rPr lang="en-US" b="0" i="1">
                <a:latin typeface="Calibri"/>
                <a:ea typeface="Calibri"/>
                <a:cs typeface="Calibri"/>
                <a:sym typeface="Calibri"/>
              </a:rPr>
              <a:t>LDH partnered with Mary Bird Perkins Cancer Center on 67 no-cost screening through MBP’s Prevention on the Go Program, screening 797 total participants</a:t>
            </a:r>
            <a:endParaRPr b="0" i="1"/>
          </a:p>
          <a:p>
            <a:pPr marL="285750" lvl="0" indent="-183515" algn="l" rtl="0">
              <a:lnSpc>
                <a:spcPct val="100000"/>
              </a:lnSpc>
              <a:spcBef>
                <a:spcPts val="0"/>
              </a:spcBef>
              <a:spcAft>
                <a:spcPts val="0"/>
              </a:spcAft>
              <a:buClr>
                <a:schemeClr val="dk2"/>
              </a:buClr>
              <a:buSzPts val="1610"/>
              <a:buFont typeface="Noto Sans"/>
              <a:buNone/>
            </a:pPr>
            <a:endParaRPr i="1"/>
          </a:p>
          <a:p>
            <a:pPr marL="0" lvl="0" indent="0" algn="l" rtl="0">
              <a:lnSpc>
                <a:spcPct val="100000"/>
              </a:lnSpc>
              <a:spcBef>
                <a:spcPts val="0"/>
              </a:spcBef>
              <a:spcAft>
                <a:spcPts val="0"/>
              </a:spcAft>
              <a:buClr>
                <a:schemeClr val="dk2"/>
              </a:buClr>
              <a:buSzPts val="1610"/>
              <a:buFont typeface="Noto Sans"/>
              <a:buNone/>
            </a:pPr>
            <a:r>
              <a:rPr lang="en-US" b="1" i="0"/>
              <a:t>INITIATIVE 5: Improve Health Outcomes from Pregnancy through Childhood (UNMET)</a:t>
            </a:r>
            <a:endParaRPr/>
          </a:p>
          <a:p>
            <a:pPr marL="285750" lvl="0" indent="-245109" algn="l" rtl="0">
              <a:lnSpc>
                <a:spcPct val="100000"/>
              </a:lnSpc>
              <a:spcBef>
                <a:spcPts val="0"/>
              </a:spcBef>
              <a:spcAft>
                <a:spcPts val="0"/>
              </a:spcAft>
              <a:buClr>
                <a:schemeClr val="dk1"/>
              </a:buClr>
              <a:buSzPts val="1200"/>
              <a:buFont typeface="Noto Sans"/>
              <a:buChar char="✔"/>
            </a:pPr>
            <a:r>
              <a:rPr lang="en-US" b="1"/>
              <a:t>Goal 1: </a:t>
            </a:r>
            <a:r>
              <a:rPr lang="en-US"/>
              <a:t>Launch and create sustainability for four statewide initiatives to </a:t>
            </a:r>
            <a:r>
              <a:rPr lang="en-US" b="1"/>
              <a:t>address the leading clinical contributors to preventable maternal deaths.</a:t>
            </a:r>
            <a:endParaRPr/>
          </a:p>
          <a:p>
            <a:pPr marL="742950" lvl="1" indent="-245109" algn="l" rtl="0">
              <a:lnSpc>
                <a:spcPct val="100000"/>
              </a:lnSpc>
              <a:spcBef>
                <a:spcPts val="0"/>
              </a:spcBef>
              <a:spcAft>
                <a:spcPts val="0"/>
              </a:spcAft>
              <a:buClr>
                <a:schemeClr val="dk1"/>
              </a:buClr>
              <a:buSzPts val="1200"/>
              <a:buFont typeface="Noto Sans"/>
              <a:buChar char="✔"/>
            </a:pPr>
            <a:r>
              <a:rPr lang="en-US" b="0" i="1">
                <a:latin typeface="Calibri"/>
                <a:ea typeface="Calibri"/>
                <a:cs typeface="Calibri"/>
                <a:sym typeface="Calibri"/>
              </a:rPr>
              <a:t>28.4% (final data from CY2021); among facilities reporting in CY2022, NTSV Cesarean delivery rates (measured using The Joint Commission’s PC-02) are 27.5% in Q1 2022, and 27.3% in Q2 2022</a:t>
            </a:r>
            <a:endParaRPr/>
          </a:p>
          <a:p>
            <a:pPr marL="457200" lvl="1" indent="0" algn="l" rtl="0">
              <a:lnSpc>
                <a:spcPct val="100000"/>
              </a:lnSpc>
              <a:spcBef>
                <a:spcPts val="0"/>
              </a:spcBef>
              <a:spcAft>
                <a:spcPts val="0"/>
              </a:spcAft>
              <a:buClr>
                <a:schemeClr val="dk2"/>
              </a:buClr>
              <a:buSzPts val="1840"/>
              <a:buFont typeface="Noto Sans"/>
              <a:buNone/>
            </a:pPr>
            <a:endParaRPr b="0" i="1"/>
          </a:p>
          <a:p>
            <a:pPr marL="285750" lvl="0" indent="-245109" algn="l" rtl="0">
              <a:lnSpc>
                <a:spcPct val="100000"/>
              </a:lnSpc>
              <a:spcBef>
                <a:spcPts val="0"/>
              </a:spcBef>
              <a:spcAft>
                <a:spcPts val="0"/>
              </a:spcAft>
              <a:buClr>
                <a:schemeClr val="dk1"/>
              </a:buClr>
              <a:buSzPts val="1200"/>
              <a:buFont typeface="Noto Sans"/>
              <a:buChar char="✔"/>
            </a:pPr>
            <a:r>
              <a:rPr lang="en-US" b="1"/>
              <a:t>Goal 2: </a:t>
            </a:r>
            <a:r>
              <a:rPr lang="en-US"/>
              <a:t>Enact three substantive policy changes to </a:t>
            </a:r>
            <a:r>
              <a:rPr lang="en-US" b="1"/>
              <a:t>strengthen the state’s maternal systems of care</a:t>
            </a:r>
            <a:r>
              <a:rPr lang="en-US"/>
              <a:t>.</a:t>
            </a:r>
            <a:endParaRPr/>
          </a:p>
          <a:p>
            <a:pPr marL="0" lvl="0" indent="0" algn="l" rtl="0">
              <a:lnSpc>
                <a:spcPct val="100000"/>
              </a:lnSpc>
              <a:spcBef>
                <a:spcPts val="0"/>
              </a:spcBef>
              <a:spcAft>
                <a:spcPts val="0"/>
              </a:spcAft>
              <a:buClr>
                <a:schemeClr val="dk2"/>
              </a:buClr>
              <a:buSzPts val="1840"/>
              <a:buFont typeface="Noto Sans"/>
              <a:buNone/>
            </a:pPr>
            <a:endParaRPr/>
          </a:p>
          <a:p>
            <a:pPr marL="285750" lvl="0" indent="-245109" algn="l" rtl="0">
              <a:lnSpc>
                <a:spcPct val="100000"/>
              </a:lnSpc>
              <a:spcBef>
                <a:spcPts val="0"/>
              </a:spcBef>
              <a:spcAft>
                <a:spcPts val="0"/>
              </a:spcAft>
              <a:buClr>
                <a:schemeClr val="dk1"/>
              </a:buClr>
              <a:buSzPts val="1200"/>
              <a:buFont typeface="Noto Sans"/>
              <a:buChar char="✔"/>
            </a:pPr>
            <a:r>
              <a:rPr lang="en-US" b="1"/>
              <a:t>Goal 3: </a:t>
            </a:r>
            <a:r>
              <a:rPr lang="en-US"/>
              <a:t>Implement four policy and programmatic changes to </a:t>
            </a:r>
            <a:r>
              <a:rPr lang="en-US" b="1"/>
              <a:t>increase access to maternal care services</a:t>
            </a:r>
            <a:r>
              <a:rPr lang="en-US"/>
              <a:t>.</a:t>
            </a:r>
            <a:endParaRPr/>
          </a:p>
          <a:p>
            <a:pPr marL="742950" lvl="1" indent="-245109" algn="l" rtl="0">
              <a:lnSpc>
                <a:spcPct val="100000"/>
              </a:lnSpc>
              <a:spcBef>
                <a:spcPts val="0"/>
              </a:spcBef>
              <a:spcAft>
                <a:spcPts val="0"/>
              </a:spcAft>
              <a:buClr>
                <a:schemeClr val="dk1"/>
              </a:buClr>
              <a:buSzPts val="1200"/>
              <a:buFont typeface="Noto Sans"/>
              <a:buChar char="✔"/>
            </a:pPr>
            <a:r>
              <a:rPr lang="en-US" b="0" i="1">
                <a:latin typeface="Calibri"/>
                <a:ea typeface="Calibri"/>
                <a:cs typeface="Calibri"/>
                <a:sym typeface="Calibri"/>
              </a:rPr>
              <a:t>231 women enrolled in enhanced care coordination services thru MCOs + GRACE (Women’s Hospital)</a:t>
            </a:r>
            <a:endParaRPr/>
          </a:p>
          <a:p>
            <a:pPr marL="457200" lvl="1" indent="0" algn="l" rtl="0">
              <a:lnSpc>
                <a:spcPct val="100000"/>
              </a:lnSpc>
              <a:spcBef>
                <a:spcPts val="0"/>
              </a:spcBef>
              <a:spcAft>
                <a:spcPts val="0"/>
              </a:spcAft>
              <a:buClr>
                <a:schemeClr val="dk2"/>
              </a:buClr>
              <a:buSzPts val="1840"/>
              <a:buFont typeface="Noto Sans"/>
              <a:buNone/>
            </a:pPr>
            <a:endParaRPr b="0" i="1"/>
          </a:p>
          <a:p>
            <a:pPr marL="285750" lvl="0" indent="-245109" algn="l" rtl="0">
              <a:lnSpc>
                <a:spcPct val="100000"/>
              </a:lnSpc>
              <a:spcBef>
                <a:spcPts val="0"/>
              </a:spcBef>
              <a:spcAft>
                <a:spcPts val="0"/>
              </a:spcAft>
              <a:buClr>
                <a:schemeClr val="dk1"/>
              </a:buClr>
              <a:buSzPts val="1200"/>
              <a:buFont typeface="Arial"/>
              <a:buChar char="•"/>
            </a:pPr>
            <a:r>
              <a:rPr lang="en-US" b="1"/>
              <a:t>Goal 4: </a:t>
            </a:r>
            <a:r>
              <a:rPr lang="en-US"/>
              <a:t>Improve systems that support breast milk as first food to </a:t>
            </a:r>
            <a:r>
              <a:rPr lang="en-US" b="1"/>
              <a:t>increase breastfeeding initiation</a:t>
            </a:r>
            <a:r>
              <a:rPr lang="en-US"/>
              <a:t> among Medicaid beneficiaries in Louisiana by 8%. </a:t>
            </a:r>
            <a:r>
              <a:rPr lang="en-US" u="sng"/>
              <a:t>*</a:t>
            </a:r>
            <a:r>
              <a:rPr lang="en-US" i="1" u="sng"/>
              <a:t>Data will be available December 2022-March 2023.</a:t>
            </a:r>
            <a:endParaRPr/>
          </a:p>
          <a:p>
            <a:pPr marL="742950" lvl="1" indent="-245109" algn="l" rtl="0">
              <a:lnSpc>
                <a:spcPct val="100000"/>
              </a:lnSpc>
              <a:spcBef>
                <a:spcPts val="0"/>
              </a:spcBef>
              <a:spcAft>
                <a:spcPts val="0"/>
              </a:spcAft>
              <a:buClr>
                <a:schemeClr val="dk1"/>
              </a:buClr>
              <a:buSzPts val="1200"/>
              <a:buFont typeface="Noto Sans"/>
              <a:buChar char="✔"/>
            </a:pPr>
            <a:r>
              <a:rPr lang="en-US" b="0" i="1">
                <a:latin typeface="Calibri"/>
                <a:ea typeface="Calibri"/>
                <a:cs typeface="Calibri"/>
                <a:sym typeface="Calibri"/>
              </a:rPr>
              <a:t>For women enrolled in WIC, Louisiana has seen an increase in overall rates of BF (% postpartum women that are BF) and in exclusivity (% of women fully BF) over the course of FY22</a:t>
            </a:r>
            <a:endParaRPr/>
          </a:p>
          <a:p>
            <a:pPr marL="457200" lvl="1" indent="0" algn="l" rtl="0">
              <a:lnSpc>
                <a:spcPct val="100000"/>
              </a:lnSpc>
              <a:spcBef>
                <a:spcPts val="0"/>
              </a:spcBef>
              <a:spcAft>
                <a:spcPts val="0"/>
              </a:spcAft>
              <a:buClr>
                <a:schemeClr val="dk2"/>
              </a:buClr>
              <a:buSzPts val="1840"/>
              <a:buFont typeface="Noto Sans"/>
              <a:buNone/>
            </a:pPr>
            <a:endParaRPr b="0" i="1" u="sng"/>
          </a:p>
          <a:p>
            <a:pPr marL="285750" lvl="0" indent="-245109" algn="l" rtl="0">
              <a:lnSpc>
                <a:spcPct val="100000"/>
              </a:lnSpc>
              <a:spcBef>
                <a:spcPts val="0"/>
              </a:spcBef>
              <a:spcAft>
                <a:spcPts val="0"/>
              </a:spcAft>
              <a:buClr>
                <a:schemeClr val="dk1"/>
              </a:buClr>
              <a:buSzPts val="1200"/>
              <a:buFont typeface="Arial"/>
              <a:buChar char="•"/>
            </a:pPr>
            <a:r>
              <a:rPr lang="en-US" b="1"/>
              <a:t>Goal 5: Increase the number of all mothers breastfeeding</a:t>
            </a:r>
            <a:r>
              <a:rPr lang="en-US"/>
              <a:t> their infants at eight weeks of life by 4%. </a:t>
            </a:r>
            <a:r>
              <a:rPr lang="en-US" u="sng"/>
              <a:t>*</a:t>
            </a:r>
            <a:r>
              <a:rPr lang="en-US" i="1" u="sng"/>
              <a:t>Data will be available December 2022-March 2023.</a:t>
            </a:r>
            <a:endParaRPr/>
          </a:p>
          <a:p>
            <a:pPr marL="742950" lvl="1" indent="-245109" algn="l" rtl="0">
              <a:lnSpc>
                <a:spcPct val="100000"/>
              </a:lnSpc>
              <a:spcBef>
                <a:spcPts val="0"/>
              </a:spcBef>
              <a:spcAft>
                <a:spcPts val="0"/>
              </a:spcAft>
              <a:buClr>
                <a:schemeClr val="dk1"/>
              </a:buClr>
              <a:buSzPts val="1200"/>
              <a:buFont typeface="Noto Sans"/>
              <a:buChar char="✔"/>
            </a:pPr>
            <a:r>
              <a:rPr lang="en-US" b="0" i="1" u="none"/>
              <a:t>Adequate WIC Breastfeeding Peer Counselors — 75% coverage across all regions</a:t>
            </a:r>
            <a:endParaRPr/>
          </a:p>
          <a:p>
            <a:pPr marL="742950" lvl="1" indent="-245109" algn="l" rtl="0">
              <a:lnSpc>
                <a:spcPct val="100000"/>
              </a:lnSpc>
              <a:spcBef>
                <a:spcPts val="0"/>
              </a:spcBef>
              <a:spcAft>
                <a:spcPts val="0"/>
              </a:spcAft>
              <a:buClr>
                <a:schemeClr val="dk1"/>
              </a:buClr>
              <a:buSzPts val="1200"/>
              <a:buFont typeface="Noto Sans"/>
              <a:buChar char="✔"/>
            </a:pPr>
            <a:r>
              <a:rPr lang="en-US" b="0" i="1" u="none"/>
              <a:t>16 birthing facilities awarded under The Gift 3.0</a:t>
            </a:r>
            <a:endParaRPr/>
          </a:p>
          <a:p>
            <a:pPr marL="457200" lvl="1" indent="0" algn="l" rtl="0">
              <a:lnSpc>
                <a:spcPct val="100000"/>
              </a:lnSpc>
              <a:spcBef>
                <a:spcPts val="0"/>
              </a:spcBef>
              <a:spcAft>
                <a:spcPts val="0"/>
              </a:spcAft>
              <a:buClr>
                <a:schemeClr val="dk2"/>
              </a:buClr>
              <a:buSzPts val="1840"/>
              <a:buFont typeface="Noto Sans"/>
              <a:buNone/>
            </a:pPr>
            <a:endParaRPr b="0" i="1" u="sng"/>
          </a:p>
          <a:p>
            <a:pPr marL="285750" lvl="0" indent="-245109" algn="l" rtl="0">
              <a:lnSpc>
                <a:spcPct val="100000"/>
              </a:lnSpc>
              <a:spcBef>
                <a:spcPts val="0"/>
              </a:spcBef>
              <a:spcAft>
                <a:spcPts val="0"/>
              </a:spcAft>
              <a:buClr>
                <a:schemeClr val="dk1"/>
              </a:buClr>
              <a:buSzPts val="1200"/>
              <a:buFont typeface="Noto Sans"/>
              <a:buChar char="✔"/>
            </a:pPr>
            <a:r>
              <a:rPr lang="en-US" b="1"/>
              <a:t>Goal 6: </a:t>
            </a:r>
            <a:r>
              <a:rPr lang="en-US"/>
              <a:t>Increase provision of </a:t>
            </a:r>
            <a:r>
              <a:rPr lang="en-US" b="1"/>
              <a:t>preventive services in 4 areas of child health</a:t>
            </a:r>
            <a:r>
              <a:rPr lang="en-US"/>
              <a:t>: developmental screening, immunizations, oral health, and Adverse Childhood Experiences.</a:t>
            </a:r>
            <a:endParaRPr/>
          </a:p>
          <a:p>
            <a:pPr marL="742950" marR="0" lvl="1" indent="-245109" algn="l" rtl="0">
              <a:lnSpc>
                <a:spcPct val="100000"/>
              </a:lnSpc>
              <a:spcBef>
                <a:spcPts val="0"/>
              </a:spcBef>
              <a:spcAft>
                <a:spcPts val="0"/>
              </a:spcAft>
              <a:buClr>
                <a:schemeClr val="dk1"/>
              </a:buClr>
              <a:buSzPts val="1200"/>
              <a:buFont typeface="Calibri"/>
              <a:buChar char="×"/>
            </a:pPr>
            <a:r>
              <a:rPr lang="en-US" b="0" i="1">
                <a:latin typeface="Calibri"/>
                <a:ea typeface="Calibri"/>
                <a:cs typeface="Calibri"/>
                <a:sym typeface="Calibri"/>
              </a:rPr>
              <a:t>Restore the referral rate to early intervention services following the 20% decreases experienced as a result of the impact of COVID-19 and hurricanes; 11,908 referrals of 12,590 (95% to target) </a:t>
            </a:r>
            <a:endParaRPr i="1"/>
          </a:p>
          <a:p>
            <a:pPr marL="742950" lvl="1" indent="-245109" algn="l" rtl="0">
              <a:lnSpc>
                <a:spcPct val="100000"/>
              </a:lnSpc>
              <a:spcBef>
                <a:spcPts val="0"/>
              </a:spcBef>
              <a:spcAft>
                <a:spcPts val="0"/>
              </a:spcAft>
              <a:buClr>
                <a:schemeClr val="dk1"/>
              </a:buClr>
              <a:buSzPts val="1200"/>
              <a:buFont typeface="Noto Sans"/>
              <a:buChar char="✔"/>
            </a:pPr>
            <a:r>
              <a:rPr lang="en-US" i="1"/>
              <a:t>Increased number of Medicaid-insured children ages 0-3 who receive a developmental screening by 4,300 (5%) — 43,325 as of 9/30; final data available in November</a:t>
            </a:r>
            <a:endParaRPr/>
          </a:p>
          <a:p>
            <a:pPr marL="742950" lvl="1" indent="-245109" algn="l" rtl="0">
              <a:lnSpc>
                <a:spcPct val="100000"/>
              </a:lnSpc>
              <a:spcBef>
                <a:spcPts val="0"/>
              </a:spcBef>
              <a:spcAft>
                <a:spcPts val="0"/>
              </a:spcAft>
              <a:buClr>
                <a:schemeClr val="dk1"/>
              </a:buClr>
              <a:buSzPts val="1200"/>
              <a:buFont typeface="Noto Sans"/>
              <a:buChar char="✔"/>
            </a:pPr>
            <a:r>
              <a:rPr lang="en-US" b="0" i="1">
                <a:latin typeface="Calibri"/>
                <a:ea typeface="Calibri"/>
                <a:cs typeface="Calibri"/>
                <a:sym typeface="Calibri"/>
              </a:rPr>
              <a:t>Increased provision of fluoride varnish in the medical home by 13,781; surpassed target of 500; final data available in November 2022</a:t>
            </a:r>
            <a:endParaRPr b="0" i="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INITIATIVE 6: Increase and Strengthen Service Delivery for Vulnerable Residents (UNMET)</a:t>
            </a:r>
            <a:endParaRPr b="1"/>
          </a:p>
          <a:p>
            <a:pPr marL="285750" lvl="0" indent="-245109" algn="l" rtl="0">
              <a:lnSpc>
                <a:spcPct val="100000"/>
              </a:lnSpc>
              <a:spcBef>
                <a:spcPts val="0"/>
              </a:spcBef>
              <a:spcAft>
                <a:spcPts val="0"/>
              </a:spcAft>
              <a:buClr>
                <a:schemeClr val="dk1"/>
              </a:buClr>
              <a:buSzPts val="1200"/>
              <a:buFont typeface="Noto Sans"/>
              <a:buChar char="✔"/>
            </a:pPr>
            <a:r>
              <a:rPr lang="en-US" b="1"/>
              <a:t>Goal 1: </a:t>
            </a:r>
            <a:r>
              <a:rPr lang="en-US"/>
              <a:t>Expand eligibility for Medicaid home- and community-based </a:t>
            </a:r>
            <a:r>
              <a:rPr lang="en-US" b="1"/>
              <a:t>services to more children with disabilities</a:t>
            </a:r>
            <a:r>
              <a:rPr lang="en-US"/>
              <a:t>. </a:t>
            </a:r>
            <a:endParaRPr/>
          </a:p>
          <a:p>
            <a:pPr marL="742950" lvl="1" indent="-245109" algn="l" rtl="0">
              <a:lnSpc>
                <a:spcPct val="100000"/>
              </a:lnSpc>
              <a:spcBef>
                <a:spcPts val="0"/>
              </a:spcBef>
              <a:spcAft>
                <a:spcPts val="0"/>
              </a:spcAft>
              <a:buClr>
                <a:schemeClr val="dk1"/>
              </a:buClr>
              <a:buSzPts val="1200"/>
              <a:buFont typeface="Noto Sans"/>
              <a:buChar char="✔"/>
            </a:pPr>
            <a:r>
              <a:rPr lang="en-US" i="1"/>
              <a:t>Of 837 applications, 311 were approved and 79 were denied; average time to process application: 90 days</a:t>
            </a:r>
            <a:endParaRPr i="1"/>
          </a:p>
          <a:p>
            <a:pPr marL="742950" lvl="1" indent="-168909" algn="l" rtl="0">
              <a:lnSpc>
                <a:spcPct val="100000"/>
              </a:lnSpc>
              <a:spcBef>
                <a:spcPts val="0"/>
              </a:spcBef>
              <a:spcAft>
                <a:spcPts val="0"/>
              </a:spcAft>
              <a:buClr>
                <a:schemeClr val="dk2"/>
              </a:buClr>
              <a:buSzPts val="1840"/>
              <a:buFont typeface="Noto Sans"/>
              <a:buNone/>
            </a:pPr>
            <a:endParaRPr/>
          </a:p>
          <a:p>
            <a:pPr marL="285750" lvl="0" indent="-229870" algn="l" rtl="0">
              <a:lnSpc>
                <a:spcPct val="100000"/>
              </a:lnSpc>
              <a:spcBef>
                <a:spcPts val="0"/>
              </a:spcBef>
              <a:spcAft>
                <a:spcPts val="0"/>
              </a:spcAft>
              <a:buClr>
                <a:schemeClr val="dk1"/>
              </a:buClr>
              <a:buSzPts val="1200"/>
              <a:buFont typeface="Calibri"/>
              <a:buChar char="×"/>
            </a:pPr>
            <a:r>
              <a:rPr lang="en-US" b="1"/>
              <a:t>Goal 2: Reduce turnover rate</a:t>
            </a:r>
            <a:r>
              <a:rPr lang="en-US"/>
              <a:t> of direct support professionals by 2.5% and increase number of new direct support professionals by 5%.</a:t>
            </a:r>
            <a:endParaRPr/>
          </a:p>
          <a:p>
            <a:pPr marL="742950" lvl="1" indent="-229869" algn="l" rtl="0">
              <a:lnSpc>
                <a:spcPct val="100000"/>
              </a:lnSpc>
              <a:spcBef>
                <a:spcPts val="0"/>
              </a:spcBef>
              <a:spcAft>
                <a:spcPts val="0"/>
              </a:spcAft>
              <a:buClr>
                <a:schemeClr val="dk1"/>
              </a:buClr>
              <a:buSzPts val="1200"/>
              <a:buFont typeface="Calibri"/>
              <a:buChar char="×"/>
            </a:pPr>
            <a:r>
              <a:rPr lang="en-US"/>
              <a:t>Increased number of new direct support professionals by 5% in a 1-year period</a:t>
            </a:r>
            <a:endParaRPr/>
          </a:p>
          <a:p>
            <a:pPr marL="1200150" lvl="2" indent="-229869" algn="l" rtl="0">
              <a:lnSpc>
                <a:spcPct val="100000"/>
              </a:lnSpc>
              <a:spcBef>
                <a:spcPts val="0"/>
              </a:spcBef>
              <a:spcAft>
                <a:spcPts val="0"/>
              </a:spcAft>
              <a:buClr>
                <a:schemeClr val="dk1"/>
              </a:buClr>
              <a:buSzPts val="1200"/>
              <a:buFont typeface="Calibri"/>
              <a:buChar char="×"/>
            </a:pPr>
            <a:r>
              <a:rPr lang="en-US"/>
              <a:t>Baseline: 29,250 (April 2020)</a:t>
            </a:r>
            <a:endParaRPr/>
          </a:p>
          <a:p>
            <a:pPr marL="1200150" lvl="2" indent="-229869" algn="l" rtl="0">
              <a:lnSpc>
                <a:spcPct val="100000"/>
              </a:lnSpc>
              <a:spcBef>
                <a:spcPts val="0"/>
              </a:spcBef>
              <a:spcAft>
                <a:spcPts val="0"/>
              </a:spcAft>
              <a:buClr>
                <a:schemeClr val="dk1"/>
              </a:buClr>
              <a:buSzPts val="1200"/>
              <a:buFont typeface="Calibri"/>
              <a:buChar char="×"/>
            </a:pPr>
            <a:r>
              <a:rPr lang="en-US"/>
              <a:t>BP target: 30,713</a:t>
            </a:r>
            <a:endParaRPr/>
          </a:p>
          <a:p>
            <a:pPr marL="1200150" lvl="2" indent="-229869" algn="l" rtl="0">
              <a:lnSpc>
                <a:spcPct val="100000"/>
              </a:lnSpc>
              <a:spcBef>
                <a:spcPts val="0"/>
              </a:spcBef>
              <a:spcAft>
                <a:spcPts val="0"/>
              </a:spcAft>
              <a:buClr>
                <a:schemeClr val="dk1"/>
              </a:buClr>
              <a:buSzPts val="1200"/>
              <a:buFont typeface="Calibri"/>
              <a:buChar char="×"/>
            </a:pPr>
            <a:r>
              <a:rPr lang="en-US"/>
              <a:t>29,375 (April 2022); 29,265 (June 2022)</a:t>
            </a:r>
            <a:endParaRPr/>
          </a:p>
          <a:p>
            <a:pPr marL="628650" lvl="1" indent="-115569" algn="l" rtl="0">
              <a:lnSpc>
                <a:spcPct val="100000"/>
              </a:lnSpc>
              <a:spcBef>
                <a:spcPts val="0"/>
              </a:spcBef>
              <a:spcAft>
                <a:spcPts val="0"/>
              </a:spcAft>
              <a:buClr>
                <a:schemeClr val="dk1"/>
              </a:buClr>
              <a:buSzPts val="1200"/>
              <a:buFont typeface="Noto Sans"/>
              <a:buChar char="✔"/>
            </a:pPr>
            <a:r>
              <a:rPr lang="en-US"/>
              <a:t>OCDD exceeded identified target for OCDD and OAAS combined for decreased turnover of new direct support professionals, from 60.1% (4/26/21) to 53.9% (4/26/22)</a:t>
            </a:r>
            <a:endParaRPr/>
          </a:p>
          <a:p>
            <a:pPr marL="285750" lvl="0" indent="-245109" algn="l" rtl="0">
              <a:lnSpc>
                <a:spcPct val="100000"/>
              </a:lnSpc>
              <a:spcBef>
                <a:spcPts val="0"/>
              </a:spcBef>
              <a:spcAft>
                <a:spcPts val="0"/>
              </a:spcAft>
              <a:buClr>
                <a:schemeClr val="dk1"/>
              </a:buClr>
              <a:buSzPts val="1200"/>
              <a:buFont typeface="Calibri"/>
              <a:buChar char="×"/>
            </a:pPr>
            <a:r>
              <a:rPr lang="en-US" b="1"/>
              <a:t>Goal 3: </a:t>
            </a:r>
            <a:r>
              <a:rPr lang="en-US"/>
              <a:t>Open a </a:t>
            </a:r>
            <a:r>
              <a:rPr lang="en-US" b="1"/>
              <a:t>new Program for All Inclusive Care for the Elderly (PACE) site</a:t>
            </a:r>
            <a:r>
              <a:rPr lang="en-US"/>
              <a:t>.</a:t>
            </a:r>
            <a:endParaRPr/>
          </a:p>
          <a:p>
            <a:pPr marL="742950" lvl="1" indent="-245109" algn="l" rtl="0">
              <a:lnSpc>
                <a:spcPct val="100000"/>
              </a:lnSpc>
              <a:spcBef>
                <a:spcPts val="0"/>
              </a:spcBef>
              <a:spcAft>
                <a:spcPts val="0"/>
              </a:spcAft>
              <a:buClr>
                <a:schemeClr val="dk1"/>
              </a:buClr>
              <a:buSzPts val="1200"/>
              <a:buFont typeface="Calibri"/>
              <a:buChar char="×"/>
            </a:pPr>
            <a:r>
              <a:rPr lang="en-US"/>
              <a:t>Received approval for 1 new site but it has not yet opened</a:t>
            </a:r>
            <a:endParaRPr/>
          </a:p>
          <a:p>
            <a:pPr marL="742950" lvl="1" indent="-245109" algn="l" rtl="0">
              <a:lnSpc>
                <a:spcPct val="100000"/>
              </a:lnSpc>
              <a:spcBef>
                <a:spcPts val="0"/>
              </a:spcBef>
              <a:spcAft>
                <a:spcPts val="0"/>
              </a:spcAft>
              <a:buClr>
                <a:schemeClr val="dk1"/>
              </a:buClr>
              <a:buSzPts val="1200"/>
              <a:buFont typeface="Calibri"/>
              <a:buChar char="×"/>
            </a:pPr>
            <a:r>
              <a:rPr lang="en-US"/>
              <a:t>Did not meet deliverable of increasing total PACE enrollment to 630 (final FY22 enrollment: 412)</a:t>
            </a:r>
            <a:endParaRPr/>
          </a:p>
          <a:p>
            <a:pPr marL="0" lvl="0" indent="0" algn="l" rtl="0">
              <a:lnSpc>
                <a:spcPct val="100000"/>
              </a:lnSpc>
              <a:spcBef>
                <a:spcPts val="0"/>
              </a:spcBef>
              <a:spcAft>
                <a:spcPts val="0"/>
              </a:spcAft>
              <a:buClr>
                <a:schemeClr val="dk2"/>
              </a:buClr>
              <a:buSzPts val="1610"/>
              <a:buFont typeface="Noto Sans"/>
              <a:buNone/>
            </a:pPr>
            <a:endParaRPr b="1" i="0"/>
          </a:p>
        </p:txBody>
      </p:sp>
      <p:sp>
        <p:nvSpPr>
          <p:cNvPr id="309" name="Google Shape;309;p4: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5: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dk2"/>
              </a:buClr>
              <a:buSzPts val="2300"/>
              <a:buFont typeface="Noto Sans"/>
              <a:buNone/>
            </a:pPr>
            <a:r>
              <a:rPr lang="en-US" b="1" i="0"/>
              <a:t>INITIATIVE 7: Advance Equity, Diversity, and Inclusion within LDH</a:t>
            </a:r>
            <a:endParaRPr b="1">
              <a:latin typeface="Calibri"/>
              <a:ea typeface="Calibri"/>
              <a:cs typeface="Calibri"/>
              <a:sym typeface="Calibri"/>
            </a:endParaRPr>
          </a:p>
          <a:p>
            <a:pPr marL="285750" lvl="1" indent="-215900" algn="l" rtl="0">
              <a:lnSpc>
                <a:spcPct val="100000"/>
              </a:lnSpc>
              <a:spcBef>
                <a:spcPts val="0"/>
              </a:spcBef>
              <a:spcAft>
                <a:spcPts val="0"/>
              </a:spcAft>
              <a:buClr>
                <a:schemeClr val="dk1"/>
              </a:buClr>
              <a:buSzPts val="1200"/>
              <a:buFont typeface="Noto Sans"/>
              <a:buChar char="✔"/>
            </a:pPr>
            <a:r>
              <a:rPr lang="en-US" b="1">
                <a:latin typeface="Calibri"/>
                <a:ea typeface="Calibri"/>
                <a:cs typeface="Calibri"/>
                <a:sym typeface="Calibri"/>
              </a:rPr>
              <a:t>Goal 1: </a:t>
            </a:r>
            <a:r>
              <a:rPr lang="en-US">
                <a:latin typeface="Calibri"/>
                <a:ea typeface="Calibri"/>
                <a:cs typeface="Calibri"/>
                <a:sym typeface="Calibri"/>
              </a:rPr>
              <a:t>Advance </a:t>
            </a:r>
            <a:r>
              <a:rPr lang="en-US" b="1">
                <a:latin typeface="Calibri"/>
                <a:ea typeface="Calibri"/>
                <a:cs typeface="Calibri"/>
                <a:sym typeface="Calibri"/>
              </a:rPr>
              <a:t>diversity throughout all levels </a:t>
            </a:r>
            <a:r>
              <a:rPr lang="en-US">
                <a:latin typeface="Calibri"/>
                <a:ea typeface="Calibri"/>
                <a:cs typeface="Calibri"/>
                <a:sym typeface="Calibri"/>
              </a:rPr>
              <a:t>of the LDH workforce.</a:t>
            </a:r>
            <a:endParaRPr/>
          </a:p>
          <a:p>
            <a:pPr marL="742950" marR="0" lvl="2" indent="-215900" algn="l" rtl="0">
              <a:lnSpc>
                <a:spcPct val="100000"/>
              </a:lnSpc>
              <a:spcBef>
                <a:spcPts val="0"/>
              </a:spcBef>
              <a:spcAft>
                <a:spcPts val="0"/>
              </a:spcAft>
              <a:buClr>
                <a:schemeClr val="dk1"/>
              </a:buClr>
              <a:buSzPts val="1200"/>
              <a:buFont typeface="Noto Sans"/>
              <a:buChar char="✔"/>
            </a:pPr>
            <a:r>
              <a:rPr lang="en-US" b="0" i="1" u="none" strike="noStrike">
                <a:latin typeface="Calibri"/>
                <a:ea typeface="Calibri"/>
                <a:cs typeface="Calibri"/>
                <a:sym typeface="Calibri"/>
              </a:rPr>
              <a:t>Conducted assessment of LDH employee demographic data to identify any gaps between internal workforce demographic data and statewide demographic data</a:t>
            </a:r>
            <a:endParaRPr/>
          </a:p>
          <a:p>
            <a:pPr marL="457200" marR="0" lvl="2" indent="0" algn="l" rtl="0">
              <a:lnSpc>
                <a:spcPct val="100000"/>
              </a:lnSpc>
              <a:spcBef>
                <a:spcPts val="0"/>
              </a:spcBef>
              <a:spcAft>
                <a:spcPts val="0"/>
              </a:spcAft>
              <a:buClr>
                <a:schemeClr val="dk2"/>
              </a:buClr>
              <a:buSzPts val="2300"/>
              <a:buFont typeface="Noto Sans"/>
              <a:buNone/>
            </a:pPr>
            <a:endParaRPr b="0" i="1">
              <a:latin typeface="Calibri"/>
              <a:ea typeface="Calibri"/>
              <a:cs typeface="Calibri"/>
              <a:sym typeface="Calibri"/>
            </a:endParaRPr>
          </a:p>
          <a:p>
            <a:pPr marL="285750" lvl="1" indent="-215900" algn="l" rtl="0">
              <a:lnSpc>
                <a:spcPct val="100000"/>
              </a:lnSpc>
              <a:spcBef>
                <a:spcPts val="0"/>
              </a:spcBef>
              <a:spcAft>
                <a:spcPts val="0"/>
              </a:spcAft>
              <a:buClr>
                <a:schemeClr val="dk1"/>
              </a:buClr>
              <a:buSzPts val="1200"/>
              <a:buFont typeface="Noto Sans"/>
              <a:buChar char="✔"/>
            </a:pPr>
            <a:r>
              <a:rPr lang="en-US" b="1"/>
              <a:t>Goal 2: </a:t>
            </a:r>
            <a:r>
              <a:rPr lang="en-US"/>
              <a:t>Foster and advance diverse representation through </a:t>
            </a:r>
            <a:r>
              <a:rPr lang="en-US" b="1"/>
              <a:t>healthcare governance</a:t>
            </a:r>
            <a:r>
              <a:rPr lang="en-US"/>
              <a:t>.</a:t>
            </a:r>
            <a:endParaRPr/>
          </a:p>
          <a:p>
            <a:pPr marL="742950" marR="0" lvl="2" indent="-215900" algn="l" rtl="0">
              <a:lnSpc>
                <a:spcPct val="100000"/>
              </a:lnSpc>
              <a:spcBef>
                <a:spcPts val="0"/>
              </a:spcBef>
              <a:spcAft>
                <a:spcPts val="0"/>
              </a:spcAft>
              <a:buClr>
                <a:schemeClr val="dk1"/>
              </a:buClr>
              <a:buSzPts val="1200"/>
              <a:buFont typeface="Noto Sans"/>
              <a:buChar char="✔"/>
            </a:pPr>
            <a:r>
              <a:rPr lang="en-US" b="0" i="1" u="none" strike="noStrike">
                <a:latin typeface="Calibri"/>
                <a:ea typeface="Calibri"/>
                <a:cs typeface="Calibri"/>
                <a:sym typeface="Calibri"/>
              </a:rPr>
              <a:t>Developed policy and tools to ensure staff are intentional about ensuring diversity among the members of our boards and commissions</a:t>
            </a:r>
            <a:endParaRPr b="0" i="1"/>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INITIATIVE 8: Reshape #TeamLDH Culture, Recruitment, and Retention</a:t>
            </a:r>
            <a:endParaRPr/>
          </a:p>
          <a:p>
            <a:pPr marL="285750" lvl="0" indent="-229870" algn="l" rtl="0">
              <a:lnSpc>
                <a:spcPct val="100000"/>
              </a:lnSpc>
              <a:spcBef>
                <a:spcPts val="0"/>
              </a:spcBef>
              <a:spcAft>
                <a:spcPts val="0"/>
              </a:spcAft>
              <a:buClr>
                <a:schemeClr val="dk1"/>
              </a:buClr>
              <a:buSzPts val="1200"/>
              <a:buFont typeface="Calibri"/>
              <a:buChar char="×"/>
            </a:pPr>
            <a:r>
              <a:rPr lang="en-US" b="1"/>
              <a:t>Goal 1: Decrease the employee turnover rate</a:t>
            </a:r>
            <a:r>
              <a:rPr lang="en-US"/>
              <a:t> by 1% from FY20 to FY22.</a:t>
            </a:r>
            <a:endParaRPr/>
          </a:p>
          <a:p>
            <a:pPr marL="742950" lvl="1" indent="-229869" algn="l" rtl="0">
              <a:lnSpc>
                <a:spcPct val="100000"/>
              </a:lnSpc>
              <a:spcBef>
                <a:spcPts val="0"/>
              </a:spcBef>
              <a:spcAft>
                <a:spcPts val="0"/>
              </a:spcAft>
              <a:buClr>
                <a:schemeClr val="dk1"/>
              </a:buClr>
              <a:buSzPts val="1200"/>
              <a:buFont typeface="Calibri"/>
              <a:buChar char="×"/>
            </a:pPr>
            <a:r>
              <a:rPr lang="en-US" i="1"/>
              <a:t>Final data forthcoming</a:t>
            </a:r>
            <a:endParaRPr/>
          </a:p>
          <a:p>
            <a:pPr marL="457200" lvl="1" indent="0" algn="l" rtl="0">
              <a:lnSpc>
                <a:spcPct val="100000"/>
              </a:lnSpc>
              <a:spcBef>
                <a:spcPts val="0"/>
              </a:spcBef>
              <a:spcAft>
                <a:spcPts val="0"/>
              </a:spcAft>
              <a:buClr>
                <a:schemeClr val="dk2"/>
              </a:buClr>
              <a:buSzPts val="2080"/>
              <a:buFont typeface="Calibri"/>
              <a:buNone/>
            </a:pPr>
            <a:endParaRPr i="1"/>
          </a:p>
          <a:p>
            <a:pPr marL="285750" lvl="1" indent="-215900" algn="l" rtl="0">
              <a:lnSpc>
                <a:spcPct val="100000"/>
              </a:lnSpc>
              <a:spcBef>
                <a:spcPts val="0"/>
              </a:spcBef>
              <a:spcAft>
                <a:spcPts val="0"/>
              </a:spcAft>
              <a:buClr>
                <a:schemeClr val="dk1"/>
              </a:buClr>
              <a:buSzPts val="1200"/>
              <a:buFont typeface="Noto Sans"/>
              <a:buChar char="✔"/>
            </a:pPr>
            <a:r>
              <a:rPr lang="en-US" b="1"/>
              <a:t>Goal 2: </a:t>
            </a:r>
            <a:r>
              <a:rPr lang="en-US"/>
              <a:t>Implement a </a:t>
            </a:r>
            <a:r>
              <a:rPr lang="en-US" b="1"/>
              <a:t>streamlined hiring process </a:t>
            </a:r>
            <a:r>
              <a:rPr lang="en-US"/>
              <a:t>that reduces the time from posting to hiring a position to an average of 60 days by February 2022. This represents a decrease from an average of 90 days in FY21.</a:t>
            </a:r>
            <a:endParaRPr/>
          </a:p>
          <a:p>
            <a:pPr marL="0" lvl="1" indent="0" algn="l" rtl="0">
              <a:lnSpc>
                <a:spcPct val="100000"/>
              </a:lnSpc>
              <a:spcBef>
                <a:spcPts val="0"/>
              </a:spcBef>
              <a:spcAft>
                <a:spcPts val="0"/>
              </a:spcAft>
              <a:buClr>
                <a:schemeClr val="dk2"/>
              </a:buClr>
              <a:buSzPts val="2300"/>
              <a:buFont typeface="Noto Sans"/>
              <a:buNone/>
            </a:pPr>
            <a:endParaRPr/>
          </a:p>
          <a:p>
            <a:pPr marL="285750" lvl="1" indent="-215900" algn="l" rtl="0">
              <a:lnSpc>
                <a:spcPct val="100000"/>
              </a:lnSpc>
              <a:spcBef>
                <a:spcPts val="0"/>
              </a:spcBef>
              <a:spcAft>
                <a:spcPts val="0"/>
              </a:spcAft>
              <a:buClr>
                <a:schemeClr val="dk1"/>
              </a:buClr>
              <a:buSzPts val="1200"/>
              <a:buFont typeface="Noto Sans"/>
              <a:buChar char="✔"/>
            </a:pPr>
            <a:r>
              <a:rPr lang="en-US" b="1"/>
              <a:t>Goal 3: </a:t>
            </a:r>
            <a:r>
              <a:rPr lang="en-US"/>
              <a:t>Develop and implement a </a:t>
            </a:r>
            <a:r>
              <a:rPr lang="en-US" b="1"/>
              <a:t>formal succession planning program </a:t>
            </a:r>
            <a:r>
              <a:rPr lang="en-US"/>
              <a:t>at LDH that results in the creation of succession plans for 10% of the positions throughout LDH.</a:t>
            </a:r>
            <a:endParaRPr/>
          </a:p>
          <a:p>
            <a:pPr marL="742950" lvl="2" indent="-215900" algn="l" rtl="0">
              <a:lnSpc>
                <a:spcPct val="100000"/>
              </a:lnSpc>
              <a:spcBef>
                <a:spcPts val="0"/>
              </a:spcBef>
              <a:spcAft>
                <a:spcPts val="0"/>
              </a:spcAft>
              <a:buClr>
                <a:schemeClr val="dk1"/>
              </a:buClr>
              <a:buSzPts val="1200"/>
              <a:buFont typeface="Noto Sans"/>
              <a:buChar char="✔"/>
            </a:pPr>
            <a:r>
              <a:rPr lang="en-US" i="1"/>
              <a:t>60 succession plans completed</a:t>
            </a:r>
            <a:endParaRPr/>
          </a:p>
          <a:p>
            <a:pPr marL="457200" lvl="2" indent="0" algn="l" rtl="0">
              <a:lnSpc>
                <a:spcPct val="100000"/>
              </a:lnSpc>
              <a:spcBef>
                <a:spcPts val="0"/>
              </a:spcBef>
              <a:spcAft>
                <a:spcPts val="0"/>
              </a:spcAft>
              <a:buClr>
                <a:schemeClr val="dk2"/>
              </a:buClr>
              <a:buSzPts val="2300"/>
              <a:buFont typeface="Noto Sans"/>
              <a:buNone/>
            </a:pPr>
            <a:endParaRPr i="1"/>
          </a:p>
          <a:p>
            <a:pPr marL="171450" lvl="1" indent="-101600" algn="l" rtl="0">
              <a:lnSpc>
                <a:spcPct val="100000"/>
              </a:lnSpc>
              <a:spcBef>
                <a:spcPts val="0"/>
              </a:spcBef>
              <a:spcAft>
                <a:spcPts val="0"/>
              </a:spcAft>
              <a:buClr>
                <a:schemeClr val="dk1"/>
              </a:buClr>
              <a:buSzPts val="1200"/>
              <a:buFont typeface="Calibri"/>
              <a:buChar char="×"/>
            </a:pPr>
            <a:r>
              <a:rPr lang="en-US" b="1" i="0"/>
              <a:t>Goal 4: </a:t>
            </a:r>
            <a:r>
              <a:rPr lang="en-US" i="0"/>
              <a:t>Develop and implement a </a:t>
            </a:r>
            <a:r>
              <a:rPr lang="en-US" b="1" i="0"/>
              <a:t>departmental leadership training program </a:t>
            </a:r>
            <a:r>
              <a:rPr lang="en-US" i="0"/>
              <a:t>that identifies emerging leaders by June 2022.</a:t>
            </a:r>
            <a:endParaRPr/>
          </a:p>
          <a:p>
            <a:pPr marL="628650" lvl="2" indent="-101600" algn="l" rtl="0">
              <a:lnSpc>
                <a:spcPct val="100000"/>
              </a:lnSpc>
              <a:spcBef>
                <a:spcPts val="0"/>
              </a:spcBef>
              <a:spcAft>
                <a:spcPts val="0"/>
              </a:spcAft>
              <a:buClr>
                <a:schemeClr val="dk1"/>
              </a:buClr>
              <a:buSzPts val="1200"/>
              <a:buFont typeface="Calibri"/>
              <a:buChar char="×"/>
            </a:pPr>
            <a:r>
              <a:rPr lang="en-US" i="1"/>
              <a:t>Established program; first cohort will be in Spring 2023</a:t>
            </a:r>
            <a:endParaRPr/>
          </a:p>
        </p:txBody>
      </p:sp>
      <p:sp>
        <p:nvSpPr>
          <p:cNvPr id="320" name="Google Shape;320;p5: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610"/>
              <a:buFont typeface="Noto Sans"/>
              <a:buNone/>
            </a:pPr>
            <a:r>
              <a:rPr lang="en-US" b="1"/>
              <a:t>INITIATIVE 9: Forge New Strategic Partnerships with Public Universities (MET)</a:t>
            </a:r>
            <a:endParaRPr b="1"/>
          </a:p>
          <a:p>
            <a:pPr marL="285750" lvl="0" indent="-259715" algn="l" rtl="0">
              <a:lnSpc>
                <a:spcPct val="100000"/>
              </a:lnSpc>
              <a:spcBef>
                <a:spcPts val="0"/>
              </a:spcBef>
              <a:spcAft>
                <a:spcPts val="0"/>
              </a:spcAft>
              <a:buClr>
                <a:schemeClr val="dk1"/>
              </a:buClr>
              <a:buSzPts val="1200"/>
              <a:buFont typeface="Noto Sans"/>
              <a:buChar char="✔"/>
            </a:pPr>
            <a:r>
              <a:rPr lang="en-US" b="1"/>
              <a:t>Goal 1</a:t>
            </a:r>
            <a:r>
              <a:rPr lang="en-US"/>
              <a:t>: Establish university partnerships to conduct projects that identify and address </a:t>
            </a:r>
            <a:r>
              <a:rPr lang="en-US" b="1"/>
              <a:t>three challenges or opportunities </a:t>
            </a:r>
            <a:r>
              <a:rPr lang="en-US"/>
              <a:t>in LDH.</a:t>
            </a:r>
            <a:endParaRPr/>
          </a:p>
          <a:p>
            <a:pPr marL="742950" lvl="1" indent="-259715" algn="l" rtl="0">
              <a:lnSpc>
                <a:spcPct val="100000"/>
              </a:lnSpc>
              <a:spcBef>
                <a:spcPts val="0"/>
              </a:spcBef>
              <a:spcAft>
                <a:spcPts val="0"/>
              </a:spcAft>
              <a:buClr>
                <a:schemeClr val="dk1"/>
              </a:buClr>
              <a:buSzPts val="1200"/>
              <a:buFont typeface="Noto Sans"/>
              <a:buChar char="✔"/>
            </a:pPr>
            <a:r>
              <a:rPr lang="en-US" i="1"/>
              <a:t>Established Public University Partnership Program (PUPP); awarded funding to LSU Health Sciences Center and Pennington Biomedical Research Center</a:t>
            </a:r>
            <a:endParaRPr i="1"/>
          </a:p>
          <a:p>
            <a:pPr marL="0" lvl="1" indent="0" algn="l" rtl="0">
              <a:lnSpc>
                <a:spcPct val="100000"/>
              </a:lnSpc>
              <a:spcBef>
                <a:spcPts val="0"/>
              </a:spcBef>
              <a:spcAft>
                <a:spcPts val="0"/>
              </a:spcAft>
              <a:buClr>
                <a:schemeClr val="dk1"/>
              </a:buClr>
              <a:buSzPts val="1800"/>
              <a:buFont typeface="Arial"/>
              <a:buNone/>
            </a:pPr>
            <a:endParaRPr i="1"/>
          </a:p>
          <a:p>
            <a:pPr marL="0" lvl="0" indent="0" algn="l" rtl="0">
              <a:lnSpc>
                <a:spcPct val="100000"/>
              </a:lnSpc>
              <a:spcBef>
                <a:spcPts val="0"/>
              </a:spcBef>
              <a:spcAft>
                <a:spcPts val="0"/>
              </a:spcAft>
              <a:buClr>
                <a:schemeClr val="dk1"/>
              </a:buClr>
              <a:buSzPts val="1800"/>
              <a:buFont typeface="Arial"/>
              <a:buNone/>
            </a:pPr>
            <a:r>
              <a:rPr lang="en-US" b="1"/>
              <a:t>INITIATIVE 10: Improve the Sustainability of Public Water Systems (MET)</a:t>
            </a:r>
            <a:endParaRPr/>
          </a:p>
          <a:p>
            <a:pPr marL="285750" lvl="0" indent="-259715" algn="l" rtl="0">
              <a:lnSpc>
                <a:spcPct val="100000"/>
              </a:lnSpc>
              <a:spcBef>
                <a:spcPts val="0"/>
              </a:spcBef>
              <a:spcAft>
                <a:spcPts val="0"/>
              </a:spcAft>
              <a:buClr>
                <a:schemeClr val="dk1"/>
              </a:buClr>
              <a:buSzPts val="1200"/>
              <a:buFont typeface="Noto Sans"/>
              <a:buChar char="✔"/>
            </a:pPr>
            <a:r>
              <a:rPr lang="en-US" b="1"/>
              <a:t>Goal 1: </a:t>
            </a:r>
            <a:r>
              <a:rPr lang="en-US"/>
              <a:t>Issue </a:t>
            </a:r>
            <a:r>
              <a:rPr lang="en-US" b="1"/>
              <a:t>annual letter grades for water systems</a:t>
            </a:r>
            <a:r>
              <a:rPr lang="en-US"/>
              <a:t> per Act 98 of the 2021 Regular Session. </a:t>
            </a:r>
            <a:endParaRPr/>
          </a:p>
          <a:p>
            <a:pPr marL="742950" lvl="1" indent="-259715" algn="l" rtl="0">
              <a:lnSpc>
                <a:spcPct val="100000"/>
              </a:lnSpc>
              <a:spcBef>
                <a:spcPts val="0"/>
              </a:spcBef>
              <a:spcAft>
                <a:spcPts val="0"/>
              </a:spcAft>
              <a:buClr>
                <a:schemeClr val="dk1"/>
              </a:buClr>
              <a:buSzPts val="1200"/>
              <a:buFont typeface="Noto Sans"/>
              <a:buChar char="✔"/>
            </a:pPr>
            <a:r>
              <a:rPr lang="en-US" i="1"/>
              <a:t>Plan to begin issuing letter grades in 1</a:t>
            </a:r>
            <a:r>
              <a:rPr lang="en-US" i="1" baseline="30000"/>
              <a:t>st</a:t>
            </a:r>
            <a:r>
              <a:rPr lang="en-US" i="1"/>
              <a:t> quarter of 2023</a:t>
            </a:r>
            <a:endParaRPr/>
          </a:p>
          <a:p>
            <a:pPr marL="1200150" lvl="2" indent="-259714" algn="l" rtl="0">
              <a:lnSpc>
                <a:spcPct val="100000"/>
              </a:lnSpc>
              <a:spcBef>
                <a:spcPts val="0"/>
              </a:spcBef>
              <a:spcAft>
                <a:spcPts val="0"/>
              </a:spcAft>
              <a:buClr>
                <a:schemeClr val="dk1"/>
              </a:buClr>
              <a:buSzPts val="1200"/>
              <a:buFont typeface="Noto Sans"/>
              <a:buChar char="✔"/>
            </a:pPr>
            <a:r>
              <a:rPr lang="en-US" i="1"/>
              <a:t>Estimate approximately 15-20% of systems may receive a D or F</a:t>
            </a:r>
            <a:endParaRPr i="1"/>
          </a:p>
          <a:p>
            <a:pPr marL="0" lvl="0" indent="0" algn="l" rtl="0">
              <a:lnSpc>
                <a:spcPct val="100000"/>
              </a:lnSpc>
              <a:spcBef>
                <a:spcPts val="0"/>
              </a:spcBef>
              <a:spcAft>
                <a:spcPts val="0"/>
              </a:spcAft>
              <a:buClr>
                <a:schemeClr val="dk2"/>
              </a:buClr>
              <a:buSzPts val="1610"/>
              <a:buFont typeface="Noto Sans"/>
              <a:buNone/>
            </a:pPr>
            <a:endParaRPr/>
          </a:p>
          <a:p>
            <a:pPr marL="285750" lvl="0" indent="-259715" algn="l" rtl="0">
              <a:lnSpc>
                <a:spcPct val="100000"/>
              </a:lnSpc>
              <a:spcBef>
                <a:spcPts val="0"/>
              </a:spcBef>
              <a:spcAft>
                <a:spcPts val="0"/>
              </a:spcAft>
              <a:buClr>
                <a:schemeClr val="dk1"/>
              </a:buClr>
              <a:buSzPts val="1200"/>
              <a:buFont typeface="Noto Sans"/>
              <a:buChar char="✔"/>
            </a:pPr>
            <a:r>
              <a:rPr lang="en-US" b="1"/>
              <a:t>Goal 2: </a:t>
            </a:r>
            <a:r>
              <a:rPr lang="en-US"/>
              <a:t>Develop a </a:t>
            </a:r>
            <a:r>
              <a:rPr lang="en-US" b="1"/>
              <a:t>plan to prioritize funding</a:t>
            </a:r>
            <a:r>
              <a:rPr lang="en-US"/>
              <a:t> for consolidation projects and infrastructure improvements.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INITIATIVE 11: Leverage Community Partnerships to Improve Participation in LDH Programs and Improve Program Design (MET)</a:t>
            </a:r>
            <a:endParaRPr/>
          </a:p>
          <a:p>
            <a:pPr marL="285750" lvl="1" indent="-259715" algn="l" rtl="0">
              <a:lnSpc>
                <a:spcPct val="100000"/>
              </a:lnSpc>
              <a:spcBef>
                <a:spcPts val="0"/>
              </a:spcBef>
              <a:spcAft>
                <a:spcPts val="0"/>
              </a:spcAft>
              <a:buClr>
                <a:schemeClr val="dk1"/>
              </a:buClr>
              <a:buSzPts val="1200"/>
              <a:buFont typeface="Noto Sans"/>
              <a:buChar char="✔"/>
            </a:pPr>
            <a:r>
              <a:rPr lang="en-US" b="1"/>
              <a:t>Goal 1: </a:t>
            </a:r>
            <a:r>
              <a:rPr lang="en-US"/>
              <a:t>Develop an </a:t>
            </a:r>
            <a:r>
              <a:rPr lang="en-US" b="1"/>
              <a:t>LDH Community Engagement Toolkit</a:t>
            </a:r>
            <a:r>
              <a:rPr lang="en-US"/>
              <a:t> </a:t>
            </a:r>
            <a:endParaRPr/>
          </a:p>
          <a:p>
            <a:pPr marL="0" lvl="1" indent="0" algn="l" rtl="0">
              <a:lnSpc>
                <a:spcPct val="100000"/>
              </a:lnSpc>
              <a:spcBef>
                <a:spcPts val="0"/>
              </a:spcBef>
              <a:spcAft>
                <a:spcPts val="0"/>
              </a:spcAft>
              <a:buClr>
                <a:schemeClr val="dk2"/>
              </a:buClr>
              <a:buSzPts val="1610"/>
              <a:buFont typeface="Noto Sans"/>
              <a:buNone/>
            </a:pPr>
            <a:endParaRPr/>
          </a:p>
          <a:p>
            <a:pPr marL="285750" lvl="1" indent="-259715" algn="l" rtl="0">
              <a:lnSpc>
                <a:spcPct val="100000"/>
              </a:lnSpc>
              <a:spcBef>
                <a:spcPts val="0"/>
              </a:spcBef>
              <a:spcAft>
                <a:spcPts val="0"/>
              </a:spcAft>
              <a:buClr>
                <a:schemeClr val="dk1"/>
              </a:buClr>
              <a:buSzPts val="1200"/>
              <a:buFont typeface="Noto Sans"/>
              <a:buChar char="✔"/>
            </a:pPr>
            <a:r>
              <a:rPr lang="en-US" b="1"/>
              <a:t>Goal 2: </a:t>
            </a:r>
            <a:r>
              <a:rPr lang="en-US"/>
              <a:t>Use the toolkit to </a:t>
            </a:r>
            <a:r>
              <a:rPr lang="en-US" b="1"/>
              <a:t>introduce LDH to the community</a:t>
            </a:r>
            <a:r>
              <a:rPr lang="en-US"/>
              <a:t> while assessing opportunities and challenges.</a:t>
            </a:r>
            <a:endParaRPr/>
          </a:p>
        </p:txBody>
      </p:sp>
      <p:sp>
        <p:nvSpPr>
          <p:cNvPr id="331" name="Google Shape;331;p6: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Clr>
                <a:schemeClr val="dk1"/>
              </a:buClr>
              <a:buSzPts val="1800"/>
              <a:buFont typeface="Arial"/>
              <a:buNone/>
            </a:pPr>
            <a:r>
              <a:rPr lang="en-US" b="1"/>
              <a:t>INITIATIVE 14: Develop and Implement a Comprehensive Medicaid Provider Rate Review Process (MET)</a:t>
            </a:r>
            <a:endParaRPr/>
          </a:p>
          <a:p>
            <a:pPr marL="285750" lvl="0" indent="-267017" algn="l" rtl="0">
              <a:lnSpc>
                <a:spcPct val="100000"/>
              </a:lnSpc>
              <a:spcBef>
                <a:spcPts val="0"/>
              </a:spcBef>
              <a:spcAft>
                <a:spcPts val="0"/>
              </a:spcAft>
              <a:buClr>
                <a:schemeClr val="dk1"/>
              </a:buClr>
              <a:buSzPts val="1200"/>
              <a:buFont typeface="Noto Sans"/>
              <a:buChar char="✔"/>
            </a:pPr>
            <a:r>
              <a:rPr lang="en-US" b="1"/>
              <a:t>Goal: </a:t>
            </a:r>
            <a:r>
              <a:rPr lang="en-US"/>
              <a:t>Establish an </a:t>
            </a:r>
            <a:r>
              <a:rPr lang="en-US" b="1"/>
              <a:t>annual rate review process that compares current provider rates across Medicaid</a:t>
            </a:r>
            <a:r>
              <a:rPr lang="en-US"/>
              <a:t>, the southern average, the national average, Medicare rates, and commercial rates (if available) for all provider types on a staggered three-year cycle to allow for resourcing. </a:t>
            </a:r>
            <a:endParaRPr/>
          </a:p>
          <a:p>
            <a:pPr marL="0" lvl="0" indent="0" algn="l" rtl="0">
              <a:lnSpc>
                <a:spcPct val="100000"/>
              </a:lnSpc>
              <a:spcBef>
                <a:spcPts val="0"/>
              </a:spcBef>
              <a:spcAft>
                <a:spcPts val="0"/>
              </a:spcAft>
              <a:buClr>
                <a:schemeClr val="dk2"/>
              </a:buClr>
              <a:buSzPts val="1265"/>
              <a:buFont typeface="Arial"/>
              <a:buNone/>
            </a:pPr>
            <a:endParaRPr/>
          </a:p>
          <a:p>
            <a:pPr marL="0" lvl="0" indent="0" algn="l" rtl="0">
              <a:lnSpc>
                <a:spcPct val="100000"/>
              </a:lnSpc>
              <a:spcBef>
                <a:spcPts val="0"/>
              </a:spcBef>
              <a:spcAft>
                <a:spcPts val="0"/>
              </a:spcAft>
              <a:buClr>
                <a:schemeClr val="dk1"/>
              </a:buClr>
              <a:buSzPts val="1800"/>
              <a:buFont typeface="Arial"/>
              <a:buNone/>
            </a:pPr>
            <a:r>
              <a:rPr lang="en-US" b="1"/>
              <a:t>INITIATIVE 15: Develop Sustainable, Equitable, and Comprehensive Supplemental Payment Systems (MET)</a:t>
            </a:r>
            <a:endParaRPr/>
          </a:p>
          <a:p>
            <a:pPr marL="285750" lvl="0" indent="-267017" algn="l" rtl="0">
              <a:lnSpc>
                <a:spcPct val="100000"/>
              </a:lnSpc>
              <a:spcBef>
                <a:spcPts val="0"/>
              </a:spcBef>
              <a:spcAft>
                <a:spcPts val="0"/>
              </a:spcAft>
              <a:buClr>
                <a:schemeClr val="dk1"/>
              </a:buClr>
              <a:buSzPts val="1200"/>
              <a:buFont typeface="Noto Sans"/>
              <a:buChar char="✔"/>
            </a:pPr>
            <a:r>
              <a:rPr lang="en-US" b="1" i="0"/>
              <a:t>Goal: </a:t>
            </a:r>
            <a:r>
              <a:rPr lang="en-US" i="0"/>
              <a:t>Develop </a:t>
            </a:r>
            <a:r>
              <a:rPr lang="en-US" b="1" i="0"/>
              <a:t>supplemental payment systems</a:t>
            </a:r>
            <a:r>
              <a:rPr lang="en-US" i="0"/>
              <a:t> that incorporate broad stakeholder feedback and receive approval from the Centers for Medicare and Medicaid Services (CMS).</a:t>
            </a:r>
            <a:endParaRPr/>
          </a:p>
          <a:p>
            <a:pPr marL="742950" lvl="1" indent="-267017" algn="l" rtl="0">
              <a:lnSpc>
                <a:spcPct val="100000"/>
              </a:lnSpc>
              <a:spcBef>
                <a:spcPts val="0"/>
              </a:spcBef>
              <a:spcAft>
                <a:spcPts val="0"/>
              </a:spcAft>
              <a:buClr>
                <a:schemeClr val="dk1"/>
              </a:buClr>
              <a:buSzPts val="1200"/>
              <a:buFont typeface="Noto Sans"/>
              <a:buChar char="✔"/>
            </a:pPr>
            <a:r>
              <a:rPr lang="en-US" i="1"/>
              <a:t>Launched new payment model that:</a:t>
            </a:r>
            <a:endParaRPr/>
          </a:p>
          <a:p>
            <a:pPr marL="1200150" lvl="2" indent="-267017" algn="l" rtl="0">
              <a:lnSpc>
                <a:spcPct val="100000"/>
              </a:lnSpc>
              <a:spcBef>
                <a:spcPts val="0"/>
              </a:spcBef>
              <a:spcAft>
                <a:spcPts val="0"/>
              </a:spcAft>
              <a:buClr>
                <a:schemeClr val="dk1"/>
              </a:buClr>
              <a:buSzPts val="1200"/>
              <a:buFont typeface="Noto Sans"/>
              <a:buChar char="✔"/>
            </a:pPr>
            <a:r>
              <a:rPr lang="en-US" i="1"/>
              <a:t>Increases hospital supplemental payments</a:t>
            </a:r>
            <a:endParaRPr/>
          </a:p>
          <a:p>
            <a:pPr marL="1200150" lvl="2" indent="-267017" algn="l" rtl="0">
              <a:lnSpc>
                <a:spcPct val="100000"/>
              </a:lnSpc>
              <a:spcBef>
                <a:spcPts val="0"/>
              </a:spcBef>
              <a:spcAft>
                <a:spcPts val="0"/>
              </a:spcAft>
              <a:buClr>
                <a:schemeClr val="dk1"/>
              </a:buClr>
              <a:buSzPts val="1200"/>
              <a:buFont typeface="Noto Sans"/>
              <a:buChar char="✔"/>
            </a:pPr>
            <a:r>
              <a:rPr lang="en-US" i="1"/>
              <a:t>Prioritizes maintaining adequate funding for safety-net hospitals without requiring additional state general funds</a:t>
            </a:r>
            <a:endParaRPr/>
          </a:p>
          <a:p>
            <a:pPr marL="1200150" lvl="2" indent="-267017" algn="l" rtl="0">
              <a:lnSpc>
                <a:spcPct val="100000"/>
              </a:lnSpc>
              <a:spcBef>
                <a:spcPts val="0"/>
              </a:spcBef>
              <a:spcAft>
                <a:spcPts val="0"/>
              </a:spcAft>
              <a:buClr>
                <a:schemeClr val="dk1"/>
              </a:buClr>
              <a:buSzPts val="1200"/>
              <a:buFont typeface="Noto Sans"/>
              <a:buChar char="✔"/>
            </a:pPr>
            <a:r>
              <a:rPr lang="en-US" i="1"/>
              <a:t>Creates more uniform guidelines and stability for hospital payments</a:t>
            </a:r>
            <a:endParaRPr i="1"/>
          </a:p>
          <a:p>
            <a:pPr marL="285750" lvl="0" indent="-190817" algn="l" rtl="0">
              <a:lnSpc>
                <a:spcPct val="100000"/>
              </a:lnSpc>
              <a:spcBef>
                <a:spcPts val="0"/>
              </a:spcBef>
              <a:spcAft>
                <a:spcPts val="0"/>
              </a:spcAft>
              <a:buClr>
                <a:schemeClr val="dk2"/>
              </a:buClr>
              <a:buSzPts val="1495"/>
              <a:buFont typeface="Noto Sans"/>
              <a:buNone/>
            </a:pPr>
            <a:endParaRPr/>
          </a:p>
          <a:p>
            <a:pPr marL="0" lvl="0" indent="0" algn="l" rtl="0">
              <a:lnSpc>
                <a:spcPct val="100000"/>
              </a:lnSpc>
              <a:spcBef>
                <a:spcPts val="0"/>
              </a:spcBef>
              <a:spcAft>
                <a:spcPts val="0"/>
              </a:spcAft>
              <a:buSzPts val="1400"/>
              <a:buNone/>
            </a:pPr>
            <a:r>
              <a:rPr lang="en-US" b="1"/>
              <a:t>INITIATIVE 16: Improve LDH Compliance with State, Federal, and Agency Requirements (MET)</a:t>
            </a:r>
            <a:endParaRPr/>
          </a:p>
          <a:p>
            <a:pPr marL="285750" lvl="0" indent="-267017" algn="l" rtl="0">
              <a:lnSpc>
                <a:spcPct val="100000"/>
              </a:lnSpc>
              <a:spcBef>
                <a:spcPts val="0"/>
              </a:spcBef>
              <a:spcAft>
                <a:spcPts val="0"/>
              </a:spcAft>
              <a:buClr>
                <a:schemeClr val="dk1"/>
              </a:buClr>
              <a:buSzPts val="1200"/>
              <a:buFont typeface="Noto Sans"/>
              <a:buChar char="✔"/>
            </a:pPr>
            <a:r>
              <a:rPr lang="en-US" b="1"/>
              <a:t>Goal 1: </a:t>
            </a:r>
            <a:r>
              <a:rPr lang="en-US"/>
              <a:t>Improve internal oversight of Medicaid providers through predictive analytics risk models, resulting in a </a:t>
            </a:r>
            <a:r>
              <a:rPr lang="en-US" b="1"/>
              <a:t>30% increase </a:t>
            </a:r>
            <a:r>
              <a:rPr lang="en-US"/>
              <a:t>in cases opened on Medicaid high-risk provider types.</a:t>
            </a:r>
            <a:endParaRPr/>
          </a:p>
          <a:p>
            <a:pPr marL="742950" lvl="1" indent="-267017" algn="l" rtl="0">
              <a:lnSpc>
                <a:spcPct val="100000"/>
              </a:lnSpc>
              <a:spcBef>
                <a:spcPts val="0"/>
              </a:spcBef>
              <a:spcAft>
                <a:spcPts val="0"/>
              </a:spcAft>
              <a:buClr>
                <a:schemeClr val="dk1"/>
              </a:buClr>
              <a:buSzPts val="1200"/>
              <a:buFont typeface="Noto Sans"/>
              <a:buChar char="✔"/>
            </a:pPr>
            <a:r>
              <a:rPr lang="en-US" i="1"/>
              <a:t>Cases opened on Medicaid 5 high-risk provider types: 112% of goal</a:t>
            </a:r>
            <a:endParaRPr/>
          </a:p>
          <a:p>
            <a:pPr marL="742950" lvl="1" indent="-190816" algn="l" rtl="0">
              <a:lnSpc>
                <a:spcPct val="100000"/>
              </a:lnSpc>
              <a:spcBef>
                <a:spcPts val="0"/>
              </a:spcBef>
              <a:spcAft>
                <a:spcPts val="0"/>
              </a:spcAft>
              <a:buClr>
                <a:schemeClr val="dk2"/>
              </a:buClr>
              <a:buSzPts val="1495"/>
              <a:buFont typeface="Noto Sans"/>
              <a:buNone/>
            </a:pPr>
            <a:endParaRPr i="1"/>
          </a:p>
          <a:p>
            <a:pPr marL="285750" lvl="0" indent="-267017" algn="l" rtl="0">
              <a:lnSpc>
                <a:spcPct val="100000"/>
              </a:lnSpc>
              <a:spcBef>
                <a:spcPts val="0"/>
              </a:spcBef>
              <a:spcAft>
                <a:spcPts val="0"/>
              </a:spcAft>
              <a:buClr>
                <a:schemeClr val="dk1"/>
              </a:buClr>
              <a:buSzPts val="1200"/>
              <a:buFont typeface="Noto Sans"/>
              <a:buChar char="✔"/>
            </a:pPr>
            <a:r>
              <a:rPr lang="en-US" b="1"/>
              <a:t>Goal 2: </a:t>
            </a:r>
            <a:r>
              <a:rPr lang="en-US"/>
              <a:t>Improve internal oversight of Medicaid recipient fraud through predictive analytics risk models, resulting in a </a:t>
            </a:r>
            <a:r>
              <a:rPr lang="en-US" b="1"/>
              <a:t>25% increase </a:t>
            </a:r>
            <a:r>
              <a:rPr lang="en-US"/>
              <a:t>in recipient fraud investigations cases opened.</a:t>
            </a:r>
            <a:endParaRPr/>
          </a:p>
          <a:p>
            <a:pPr marL="742950" marR="0" lvl="1" indent="-267017" algn="l" rtl="0">
              <a:lnSpc>
                <a:spcPct val="100000"/>
              </a:lnSpc>
              <a:spcBef>
                <a:spcPts val="0"/>
              </a:spcBef>
              <a:spcAft>
                <a:spcPts val="0"/>
              </a:spcAft>
              <a:buClr>
                <a:schemeClr val="dk1"/>
              </a:buClr>
              <a:buSzPts val="1200"/>
              <a:buFont typeface="Noto Sans"/>
              <a:buChar char="✔"/>
            </a:pPr>
            <a:r>
              <a:rPr lang="en-US" i="1"/>
              <a:t>Recipient fraud investigations opened: 102% of goal</a:t>
            </a:r>
            <a:endParaRPr/>
          </a:p>
          <a:p>
            <a:pPr marL="742950" marR="0" lvl="1" indent="-190816" algn="l" rtl="0">
              <a:lnSpc>
                <a:spcPct val="100000"/>
              </a:lnSpc>
              <a:spcBef>
                <a:spcPts val="0"/>
              </a:spcBef>
              <a:spcAft>
                <a:spcPts val="0"/>
              </a:spcAft>
              <a:buClr>
                <a:schemeClr val="dk2"/>
              </a:buClr>
              <a:buSzPts val="1495"/>
              <a:buFont typeface="Noto Sans"/>
              <a:buNone/>
            </a:pPr>
            <a:endParaRPr/>
          </a:p>
          <a:p>
            <a:pPr marL="285750" lvl="0" indent="-267017" algn="l" rtl="0">
              <a:lnSpc>
                <a:spcPct val="100000"/>
              </a:lnSpc>
              <a:spcBef>
                <a:spcPts val="0"/>
              </a:spcBef>
              <a:spcAft>
                <a:spcPts val="0"/>
              </a:spcAft>
              <a:buClr>
                <a:schemeClr val="dk1"/>
              </a:buClr>
              <a:buSzPts val="1200"/>
              <a:buFont typeface="Noto Sans"/>
              <a:buChar char="✔"/>
            </a:pPr>
            <a:r>
              <a:rPr lang="en-US" b="1"/>
              <a:t>Goal 3: </a:t>
            </a:r>
            <a:r>
              <a:rPr lang="en-US"/>
              <a:t>Increase transparency, accountability, and compliance in Medicaid eligibility determinations resulting in a decrease in the case review error rate to </a:t>
            </a:r>
            <a:r>
              <a:rPr lang="en-US" b="1"/>
              <a:t>6% or less.</a:t>
            </a:r>
            <a:endParaRPr/>
          </a:p>
          <a:p>
            <a:pPr marL="742950" lvl="1" indent="-267017" algn="l" rtl="0">
              <a:lnSpc>
                <a:spcPct val="100000"/>
              </a:lnSpc>
              <a:spcBef>
                <a:spcPts val="0"/>
              </a:spcBef>
              <a:spcAft>
                <a:spcPts val="0"/>
              </a:spcAft>
              <a:buClr>
                <a:schemeClr val="dk1"/>
              </a:buClr>
              <a:buSzPts val="1200"/>
              <a:buFont typeface="Noto Sans"/>
              <a:buChar char="✔"/>
            </a:pPr>
            <a:r>
              <a:rPr lang="en-US" b="0" i="1"/>
              <a:t>Decreased error rate to 5%, exceeding goal of 6% or less</a:t>
            </a:r>
            <a:endParaRPr/>
          </a:p>
          <a:p>
            <a:pPr marL="457200" lvl="1" indent="0" algn="l" rtl="0">
              <a:lnSpc>
                <a:spcPct val="100000"/>
              </a:lnSpc>
              <a:spcBef>
                <a:spcPts val="0"/>
              </a:spcBef>
              <a:spcAft>
                <a:spcPts val="0"/>
              </a:spcAft>
              <a:buClr>
                <a:schemeClr val="dk2"/>
              </a:buClr>
              <a:buSzPts val="1495"/>
              <a:buFont typeface="Noto Sans"/>
              <a:buNone/>
            </a:pPr>
            <a:endParaRPr b="1"/>
          </a:p>
          <a:p>
            <a:pPr marL="285750" lvl="0" indent="-267017" algn="l" rtl="0">
              <a:lnSpc>
                <a:spcPct val="100000"/>
              </a:lnSpc>
              <a:spcBef>
                <a:spcPts val="0"/>
              </a:spcBef>
              <a:spcAft>
                <a:spcPts val="0"/>
              </a:spcAft>
              <a:buClr>
                <a:schemeClr val="dk1"/>
              </a:buClr>
              <a:buSzPts val="1200"/>
              <a:buFont typeface="Noto Sans"/>
              <a:buChar char="✔"/>
            </a:pPr>
            <a:r>
              <a:rPr lang="en-US" b="1"/>
              <a:t>Goal 4: </a:t>
            </a:r>
            <a:r>
              <a:rPr lang="en-US"/>
              <a:t>Improve TPL cost avoidance and recovery capabilities, resulting in a </a:t>
            </a:r>
            <a:r>
              <a:rPr lang="en-US" b="1"/>
              <a:t>5% increase </a:t>
            </a:r>
            <a:r>
              <a:rPr lang="en-US"/>
              <a:t>in total cost avoidance savings and recoveries.</a:t>
            </a:r>
            <a:endParaRPr/>
          </a:p>
          <a:p>
            <a:pPr marL="742950" lvl="1" indent="-267017" algn="l" rtl="0">
              <a:lnSpc>
                <a:spcPct val="100000"/>
              </a:lnSpc>
              <a:spcBef>
                <a:spcPts val="0"/>
              </a:spcBef>
              <a:spcAft>
                <a:spcPts val="0"/>
              </a:spcAft>
              <a:buClr>
                <a:schemeClr val="dk1"/>
              </a:buClr>
              <a:buSzPts val="1200"/>
              <a:buFont typeface="Noto Sans"/>
              <a:buChar char="✔"/>
            </a:pPr>
            <a:r>
              <a:rPr lang="en-US" i="1"/>
              <a:t>Increase in total cost avoidance savings: $798,295,007.39, surpassing goal of $579,373,119.18</a:t>
            </a:r>
            <a:endParaRPr i="1"/>
          </a:p>
        </p:txBody>
      </p:sp>
      <p:sp>
        <p:nvSpPr>
          <p:cNvPr id="353" name="Google Shape;353;p8: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595D2"/>
              </a:buClr>
              <a:buSzPts val="1200"/>
              <a:buFont typeface="Calibri"/>
              <a:buNone/>
            </a:pPr>
            <a:r>
              <a:rPr lang="en-US" sz="1200" b="1" i="1"/>
              <a:t>Invest: Teaming up for a Stronger LDH and a Healthier Louisiana </a:t>
            </a:r>
            <a:r>
              <a:rPr lang="en-US" sz="1200" i="1"/>
              <a:t>is</a:t>
            </a:r>
            <a:r>
              <a:rPr lang="en-US" sz="1200" b="1" i="1"/>
              <a:t> </a:t>
            </a:r>
            <a:r>
              <a:rPr lang="en-US" sz="1200" i="1"/>
              <a:t>our framework for making improvements in key areas </a:t>
            </a:r>
            <a:r>
              <a:rPr lang="en-US" sz="1200"/>
              <a:t>during</a:t>
            </a:r>
            <a:r>
              <a:rPr lang="en-US" sz="1200" i="1"/>
              <a:t> </a:t>
            </a:r>
            <a:r>
              <a:rPr lang="en-US" sz="1200"/>
              <a:t>Fiscal Year 2023 </a:t>
            </a:r>
            <a:br>
              <a:rPr lang="en-US" sz="1200"/>
            </a:br>
            <a:r>
              <a:rPr lang="en-US" sz="1200"/>
              <a:t>(July 1, 2022-June 30, 2023). </a:t>
            </a:r>
            <a:endParaRPr/>
          </a:p>
          <a:p>
            <a:pPr marL="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It is also a commitment to the public, allowing for accountability and a greater understanding of the work of the Department.</a:t>
            </a:r>
            <a:endParaRPr sz="1200"/>
          </a:p>
          <a:p>
            <a:pPr marL="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Clr>
                <a:schemeClr val="dk1"/>
              </a:buClr>
              <a:buSzPts val="1200"/>
              <a:buFont typeface="Calibri"/>
              <a:buNone/>
            </a:pPr>
            <a:r>
              <a:rPr lang="en-US" sz="1200"/>
              <a:t>In setting priorities and creating strategies, we gathered feedback from LDH team members, legislators, stakeholders, and members of the public. We listened to those we serve.</a:t>
            </a:r>
            <a:endParaRPr/>
          </a:p>
          <a:p>
            <a:pPr marL="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Clr>
                <a:schemeClr val="dk1"/>
              </a:buClr>
              <a:buSzPts val="1200"/>
              <a:buFont typeface="Calibri"/>
              <a:buNone/>
            </a:pPr>
            <a:r>
              <a:rPr lang="en-US" sz="1200"/>
              <a:t>Our new plan builds on progress made in the FY22 plan. LDH will continue our work in:</a:t>
            </a:r>
            <a:endParaRPr/>
          </a:p>
          <a:p>
            <a:pPr marL="628650" lvl="1" indent="-171450" algn="l" rtl="0">
              <a:lnSpc>
                <a:spcPct val="100000"/>
              </a:lnSpc>
              <a:spcBef>
                <a:spcPts val="0"/>
              </a:spcBef>
              <a:spcAft>
                <a:spcPts val="0"/>
              </a:spcAft>
              <a:buClr>
                <a:schemeClr val="dk1"/>
              </a:buClr>
              <a:buSzPts val="1200"/>
              <a:buFont typeface="Arial"/>
              <a:buChar char="•"/>
            </a:pPr>
            <a:r>
              <a:rPr lang="en-US" sz="1200"/>
              <a:t>Behavioral health by further expanding crisis services and making them available to adolescents</a:t>
            </a:r>
            <a:endParaRPr/>
          </a:p>
          <a:p>
            <a:pPr marL="628650" lvl="1" indent="-171450" algn="l" rtl="0">
              <a:lnSpc>
                <a:spcPct val="100000"/>
              </a:lnSpc>
              <a:spcBef>
                <a:spcPts val="0"/>
              </a:spcBef>
              <a:spcAft>
                <a:spcPts val="0"/>
              </a:spcAft>
              <a:buClr>
                <a:schemeClr val="dk1"/>
              </a:buClr>
              <a:buSzPts val="1200"/>
              <a:buFont typeface="Arial"/>
              <a:buChar char="•"/>
            </a:pPr>
            <a:r>
              <a:rPr lang="en-US" sz="1200"/>
              <a:t>Improving maternal and child health by increasing breastfeeding rates and developing a state plan to address adverse childhood experiences and trauma</a:t>
            </a:r>
            <a:endParaRPr/>
          </a:p>
          <a:p>
            <a:pPr marL="628650" lvl="1" indent="-171450" algn="l" rtl="0">
              <a:lnSpc>
                <a:spcPct val="100000"/>
              </a:lnSpc>
              <a:spcBef>
                <a:spcPts val="0"/>
              </a:spcBef>
              <a:spcAft>
                <a:spcPts val="0"/>
              </a:spcAft>
              <a:buClr>
                <a:schemeClr val="dk1"/>
              </a:buClr>
              <a:buSzPts val="1200"/>
              <a:buFont typeface="Arial"/>
              <a:buChar char="•"/>
            </a:pPr>
            <a:r>
              <a:rPr lang="en-US" sz="1200"/>
              <a:t>Identifying colorectal cancer early by partnership with community leaders and removing barriers to screening</a:t>
            </a:r>
            <a:endParaRPr sz="1200"/>
          </a:p>
          <a:p>
            <a:pPr marL="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rgbClr val="72C7D1"/>
              </a:buClr>
              <a:buSzPts val="1200"/>
              <a:buFont typeface="Calibri"/>
              <a:buNone/>
            </a:pPr>
            <a:r>
              <a:rPr lang="en-US"/>
              <a:t>In the spirit of our fourth commitment, we will report on our outcomes and launch our next business plan at the end of the first quarter of FY24. </a:t>
            </a:r>
            <a:endParaRPr sz="1200"/>
          </a:p>
        </p:txBody>
      </p:sp>
      <p:sp>
        <p:nvSpPr>
          <p:cNvPr id="374" name="Google Shape;374;p1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2: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INITIATIVE 1 </a:t>
            </a:r>
            <a:r>
              <a:rPr lang="en-US" sz="1200" b="1">
                <a:solidFill>
                  <a:schemeClr val="dk1"/>
                </a:solidFill>
                <a:latin typeface="Calibri"/>
                <a:ea typeface="Calibri"/>
                <a:cs typeface="Calibri"/>
                <a:sym typeface="Calibri"/>
              </a:rPr>
              <a:t>(OPH and Medicaid)</a:t>
            </a:r>
            <a:r>
              <a:rPr lang="en-US" b="1"/>
              <a:t>: Improve Health Outcomes in Pregnancy and through Childhood</a:t>
            </a:r>
            <a:endParaRPr/>
          </a:p>
          <a:p>
            <a:pPr marL="0" lvl="0" indent="0" algn="l" rtl="0">
              <a:lnSpc>
                <a:spcPct val="100000"/>
              </a:lnSpc>
              <a:spcBef>
                <a:spcPts val="0"/>
              </a:spcBef>
              <a:spcAft>
                <a:spcPts val="0"/>
              </a:spcAft>
              <a:buSzPts val="1400"/>
              <a:buNone/>
            </a:pPr>
            <a:r>
              <a:rPr lang="en-US" b="1"/>
              <a:t>Goal 1 </a:t>
            </a:r>
            <a:r>
              <a:rPr lang="en-US" sz="1200" b="1">
                <a:solidFill>
                  <a:schemeClr val="dk1"/>
                </a:solidFill>
                <a:latin typeface="Calibri"/>
                <a:ea typeface="Calibri"/>
                <a:cs typeface="Calibri"/>
                <a:sym typeface="Calibri"/>
              </a:rPr>
              <a:t>(Medicaid)</a:t>
            </a:r>
            <a:r>
              <a:rPr lang="en-US" b="1"/>
              <a:t>: Increase breastfeeding rates </a:t>
            </a:r>
            <a:r>
              <a:rPr lang="en-US"/>
              <a:t>through implementation of two policy changes, and increased </a:t>
            </a:r>
            <a:r>
              <a:rPr lang="en-US" b="1"/>
              <a:t>prenatal and infant participation in the WIC program</a:t>
            </a:r>
            <a:r>
              <a:rPr lang="en-US"/>
              <a:t>.</a:t>
            </a:r>
            <a:endParaRPr/>
          </a:p>
          <a:p>
            <a:pPr marL="628650" lvl="1" indent="-171450" algn="l" rtl="0">
              <a:lnSpc>
                <a:spcPct val="100000"/>
              </a:lnSpc>
              <a:spcBef>
                <a:spcPts val="0"/>
              </a:spcBef>
              <a:spcAft>
                <a:spcPts val="0"/>
              </a:spcAft>
              <a:buClr>
                <a:schemeClr val="dk1"/>
              </a:buClr>
              <a:buSzPts val="1200"/>
              <a:buFont typeface="Arial"/>
              <a:buChar char="•"/>
            </a:pPr>
            <a:r>
              <a:rPr lang="en-US"/>
              <a:t>Promote </a:t>
            </a:r>
            <a:r>
              <a:rPr lang="en-US" b="1"/>
              <a:t>WIC pre-screening tool </a:t>
            </a:r>
            <a:r>
              <a:rPr lang="en-US"/>
              <a:t>to potentially enroll eligible women and infants in LA WIC</a:t>
            </a:r>
            <a:endParaRPr/>
          </a:p>
          <a:p>
            <a:pPr marL="628650" lvl="1" indent="-171450" algn="l" rtl="0">
              <a:lnSpc>
                <a:spcPct val="100000"/>
              </a:lnSpc>
              <a:spcBef>
                <a:spcPts val="0"/>
              </a:spcBef>
              <a:spcAft>
                <a:spcPts val="0"/>
              </a:spcAft>
              <a:buClr>
                <a:schemeClr val="dk1"/>
              </a:buClr>
              <a:buSzPts val="1200"/>
              <a:buFont typeface="Arial"/>
              <a:buChar char="•"/>
            </a:pPr>
            <a:r>
              <a:rPr lang="en-US"/>
              <a:t>Implement </a:t>
            </a:r>
            <a:r>
              <a:rPr lang="en-US" b="1"/>
              <a:t>data-sharing with </a:t>
            </a:r>
            <a:r>
              <a:rPr lang="en-US"/>
              <a:t>Supplemental Nutrition Assistance Program (SNAP) and Medicaid to </a:t>
            </a:r>
            <a:r>
              <a:rPr lang="en-US" b="1"/>
              <a:t>expand enrollment</a:t>
            </a:r>
            <a:endParaRPr/>
          </a:p>
          <a:p>
            <a:pPr marL="628650" lvl="1" indent="-171450" algn="l" rtl="0">
              <a:lnSpc>
                <a:spcPct val="100000"/>
              </a:lnSpc>
              <a:spcBef>
                <a:spcPts val="0"/>
              </a:spcBef>
              <a:spcAft>
                <a:spcPts val="0"/>
              </a:spcAft>
              <a:buClr>
                <a:schemeClr val="dk1"/>
              </a:buClr>
              <a:buSzPts val="1200"/>
              <a:buFont typeface="Arial"/>
              <a:buChar char="•"/>
            </a:pPr>
            <a:r>
              <a:rPr lang="en-US"/>
              <a:t>Partner with </a:t>
            </a:r>
            <a:r>
              <a:rPr lang="en-US" b="1"/>
              <a:t>birthing facilities</a:t>
            </a:r>
            <a:endParaRPr/>
          </a:p>
          <a:p>
            <a:pPr marL="628650" lvl="1" indent="-171450" algn="l" rtl="0">
              <a:lnSpc>
                <a:spcPct val="100000"/>
              </a:lnSpc>
              <a:spcBef>
                <a:spcPts val="0"/>
              </a:spcBef>
              <a:spcAft>
                <a:spcPts val="0"/>
              </a:spcAft>
              <a:buClr>
                <a:schemeClr val="dk1"/>
              </a:buClr>
              <a:buSzPts val="1200"/>
              <a:buFont typeface="Arial"/>
              <a:buChar char="•"/>
            </a:pPr>
            <a:r>
              <a:rPr lang="en-US"/>
              <a:t>Bureau of Nutrition Services (BONS) to </a:t>
            </a:r>
            <a:r>
              <a:rPr lang="en-US" b="1"/>
              <a:t>promote breast milk </a:t>
            </a:r>
            <a:r>
              <a:rPr lang="en-US"/>
              <a:t>through peer counselors</a:t>
            </a:r>
            <a:endParaRPr/>
          </a:p>
          <a:p>
            <a:pPr marL="0" lvl="0" indent="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Clr>
                <a:schemeClr val="dk1"/>
              </a:buClr>
              <a:buSzPts val="1200"/>
              <a:buFont typeface="Calibri"/>
              <a:buNone/>
            </a:pPr>
            <a:r>
              <a:rPr lang="en-US" b="1"/>
              <a:t>Goal 2 </a:t>
            </a:r>
            <a:r>
              <a:rPr lang="en-US" sz="1200" b="1">
                <a:solidFill>
                  <a:schemeClr val="dk1"/>
                </a:solidFill>
                <a:latin typeface="Calibri"/>
                <a:ea typeface="Calibri"/>
                <a:cs typeface="Calibri"/>
                <a:sym typeface="Calibri"/>
              </a:rPr>
              <a:t>(OPH)</a:t>
            </a:r>
            <a:r>
              <a:rPr lang="en-US" b="1"/>
              <a:t>: </a:t>
            </a:r>
            <a:r>
              <a:rPr lang="en-US"/>
              <a:t>Develop a </a:t>
            </a:r>
            <a:r>
              <a:rPr lang="en-US" b="1"/>
              <a:t>state plan </a:t>
            </a:r>
            <a:r>
              <a:rPr lang="en-US"/>
              <a:t>across Louisiana’s child- and family-serving systems </a:t>
            </a:r>
            <a:r>
              <a:rPr lang="en-US" b="1"/>
              <a:t>to prevent, recognize, and address the effects of Adverse Childhood Experiences (ACEs) and trauma</a:t>
            </a:r>
            <a:r>
              <a:rPr lang="en-US"/>
              <a:t>.</a:t>
            </a:r>
            <a:endParaRPr/>
          </a:p>
          <a:p>
            <a:pPr marL="628650" lvl="1" indent="-171450" algn="l" rtl="0">
              <a:lnSpc>
                <a:spcPct val="100000"/>
              </a:lnSpc>
              <a:spcBef>
                <a:spcPts val="0"/>
              </a:spcBef>
              <a:spcAft>
                <a:spcPts val="0"/>
              </a:spcAft>
              <a:buClr>
                <a:schemeClr val="dk1"/>
              </a:buClr>
              <a:buSzPts val="1200"/>
              <a:buFont typeface="Arial"/>
              <a:buChar char="•"/>
            </a:pPr>
            <a:r>
              <a:rPr lang="en-US"/>
              <a:t>Develop work plan and budget for </a:t>
            </a:r>
            <a:r>
              <a:rPr lang="en-US" b="1"/>
              <a:t>convening collaborators, steering community, and listening sessions</a:t>
            </a:r>
            <a:endParaRPr/>
          </a:p>
          <a:p>
            <a:pPr marL="0" lvl="0" indent="0" algn="l" rtl="0">
              <a:lnSpc>
                <a:spcPct val="100000"/>
              </a:lnSpc>
              <a:spcBef>
                <a:spcPts val="0"/>
              </a:spcBef>
              <a:spcAft>
                <a:spcPts val="0"/>
              </a:spcAft>
              <a:buSzPts val="1400"/>
              <a:buNone/>
            </a:pPr>
            <a:endParaRPr b="1"/>
          </a:p>
          <a:p>
            <a:pPr marL="0" marR="0" lvl="0" indent="0" algn="l" rtl="0">
              <a:lnSpc>
                <a:spcPct val="100000"/>
              </a:lnSpc>
              <a:spcBef>
                <a:spcPts val="0"/>
              </a:spcBef>
              <a:spcAft>
                <a:spcPts val="0"/>
              </a:spcAft>
              <a:buClr>
                <a:schemeClr val="dk1"/>
              </a:buClr>
              <a:buSzPts val="1200"/>
              <a:buFont typeface="Calibri"/>
              <a:buNone/>
            </a:pPr>
            <a:r>
              <a:rPr lang="en-US" b="1"/>
              <a:t>INITIATIVE 1 WRAP-UP: </a:t>
            </a:r>
            <a:r>
              <a:rPr lang="en-US" sz="1200">
                <a:solidFill>
                  <a:schemeClr val="dk1"/>
                </a:solidFill>
                <a:latin typeface="Calibri"/>
                <a:ea typeface="Calibri"/>
                <a:cs typeface="Calibri"/>
                <a:sym typeface="Calibri"/>
              </a:rPr>
              <a:t>Addressing gaps in care is key: Outpatient breastfeeding support, especially among the Medicaid population, is critical to raise breastfeeding rates, and a statewide trauma-informed plan will help set priorities and inform action around addressing the drivers of ACEs and childhood trauma. </a:t>
            </a:r>
            <a:endParaRPr/>
          </a:p>
          <a:p>
            <a:pPr marL="0" marR="0" lvl="0" indent="0" algn="l" rtl="0">
              <a:lnSpc>
                <a:spcPct val="100000"/>
              </a:lnSpc>
              <a:spcBef>
                <a:spcPts val="0"/>
              </a:spcBef>
              <a:spcAft>
                <a:spcPts val="0"/>
              </a:spcAft>
              <a:buClr>
                <a:schemeClr val="dk1"/>
              </a:buClr>
              <a:buSzPts val="1200"/>
              <a:buFont typeface="Calibri"/>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1"/>
          </a:p>
        </p:txBody>
      </p:sp>
      <p:sp>
        <p:nvSpPr>
          <p:cNvPr id="397" name="Google Shape;397;p12: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pic>
        <p:nvPicPr>
          <p:cNvPr id="18" name="Google Shape;18;p2" descr="A collage of people&#10;&#10;Description automatically generated with medium confidence"/>
          <p:cNvPicPr preferRelativeResize="0"/>
          <p:nvPr/>
        </p:nvPicPr>
        <p:blipFill rotWithShape="1">
          <a:blip r:embed="rId2">
            <a:alphaModFix/>
          </a:blip>
          <a:srcRect/>
          <a:stretch/>
        </p:blipFill>
        <p:spPr>
          <a:xfrm>
            <a:off x="-1" y="0"/>
            <a:ext cx="12324315" cy="6946900"/>
          </a:xfrm>
          <a:prstGeom prst="rect">
            <a:avLst/>
          </a:prstGeom>
          <a:noFill/>
          <a:ln>
            <a:noFill/>
          </a:ln>
        </p:spPr>
      </p:pic>
      <p:sp>
        <p:nvSpPr>
          <p:cNvPr id="19" name="Google Shape;19;p2"/>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1" name="Google Shape;21;p2"/>
          <p:cNvGrpSpPr/>
          <p:nvPr/>
        </p:nvGrpSpPr>
        <p:grpSpPr>
          <a:xfrm>
            <a:off x="-6410932" y="25400"/>
            <a:ext cx="20475146" cy="11985065"/>
            <a:chOff x="-6078323" y="-340517"/>
            <a:chExt cx="20475146" cy="11985065"/>
          </a:xfrm>
        </p:grpSpPr>
        <p:pic>
          <p:nvPicPr>
            <p:cNvPr id="22" name="Google Shape;22;p2"/>
            <p:cNvPicPr preferRelativeResize="0"/>
            <p:nvPr/>
          </p:nvPicPr>
          <p:blipFill rotWithShape="1">
            <a:blip r:embed="rId3">
              <a:alphaModFix/>
            </a:blip>
            <a:srcRect/>
            <a:stretch/>
          </p:blipFill>
          <p:spPr>
            <a:xfrm>
              <a:off x="-6078323" y="-340517"/>
              <a:ext cx="20475146" cy="11985065"/>
            </a:xfrm>
            <a:prstGeom prst="rect">
              <a:avLst/>
            </a:prstGeom>
            <a:noFill/>
            <a:ln>
              <a:noFill/>
            </a:ln>
          </p:spPr>
        </p:pic>
        <p:pic>
          <p:nvPicPr>
            <p:cNvPr id="23" name="Google Shape;23;p2"/>
            <p:cNvPicPr preferRelativeResize="0"/>
            <p:nvPr/>
          </p:nvPicPr>
          <p:blipFill rotWithShape="1">
            <a:blip r:embed="rId4">
              <a:alphaModFix/>
            </a:blip>
            <a:srcRect/>
            <a:stretch/>
          </p:blipFill>
          <p:spPr>
            <a:xfrm>
              <a:off x="3341065" y="2209799"/>
              <a:ext cx="5853248" cy="1774809"/>
            </a:xfrm>
            <a:prstGeom prst="rect">
              <a:avLst/>
            </a:prstGeom>
            <a:noFill/>
            <a:ln>
              <a:noFill/>
            </a:ln>
          </p:spPr>
        </p:pic>
      </p:grpSp>
      <p:pic>
        <p:nvPicPr>
          <p:cNvPr id="24" name="Google Shape;24;p2"/>
          <p:cNvPicPr preferRelativeResize="0"/>
          <p:nvPr/>
        </p:nvPicPr>
        <p:blipFill rotWithShape="1">
          <a:blip r:embed="rId5">
            <a:alphaModFix/>
          </a:blip>
          <a:srcRect/>
          <a:stretch/>
        </p:blipFill>
        <p:spPr>
          <a:xfrm>
            <a:off x="9268307" y="718341"/>
            <a:ext cx="2545386" cy="638595"/>
          </a:xfrm>
          <a:prstGeom prst="rect">
            <a:avLst/>
          </a:prstGeom>
          <a:noFill/>
          <a:ln>
            <a:noFill/>
          </a:ln>
        </p:spPr>
      </p:pic>
      <p:pic>
        <p:nvPicPr>
          <p:cNvPr id="25" name="Google Shape;25;p2"/>
          <p:cNvPicPr preferRelativeResize="0"/>
          <p:nvPr/>
        </p:nvPicPr>
        <p:blipFill rotWithShape="1">
          <a:blip r:embed="rId6">
            <a:alphaModFix/>
          </a:blip>
          <a:srcRect/>
          <a:stretch/>
        </p:blipFill>
        <p:spPr>
          <a:xfrm>
            <a:off x="9918700" y="6107112"/>
            <a:ext cx="1778000" cy="431800"/>
          </a:xfrm>
          <a:prstGeom prst="rect">
            <a:avLst/>
          </a:prstGeom>
          <a:noFill/>
          <a:ln>
            <a:noFill/>
          </a:ln>
        </p:spPr>
      </p:pic>
      <p:sp>
        <p:nvSpPr>
          <p:cNvPr id="26" name="Google Shape;26;p2"/>
          <p:cNvSpPr txBox="1"/>
          <p:nvPr/>
        </p:nvSpPr>
        <p:spPr>
          <a:xfrm>
            <a:off x="-1295400" y="-685800"/>
            <a:ext cx="0" cy="0"/>
          </a:xfrm>
          <a:prstGeom prst="rect">
            <a:avLst/>
          </a:prstGeom>
          <a:noFill/>
          <a:ln>
            <a:noFill/>
          </a:ln>
        </p:spPr>
        <p:txBody>
          <a:bodyPr spcFirstLastPara="1" wrap="square" lIns="91425" tIns="45700" rIns="91425" bIns="45700" anchor="b" anchorCtr="0">
            <a:normAutofit fontScale="25000" lnSpcReduction="20000"/>
          </a:bodyPr>
          <a:lstStyle/>
          <a:p>
            <a:pPr marL="0" marR="0" lvl="0" indent="0" algn="l" rtl="0">
              <a:lnSpc>
                <a:spcPct val="100000"/>
              </a:lnSpc>
              <a:spcBef>
                <a:spcPts val="0"/>
              </a:spcBef>
              <a:spcAft>
                <a:spcPts val="0"/>
              </a:spcAft>
              <a:buClr>
                <a:schemeClr val="dk1"/>
              </a:buClr>
              <a:buSzPct val="100000"/>
              <a:buFont typeface="Calibri"/>
              <a:buNone/>
            </a:pPr>
            <a:endParaRPr sz="1800" b="0" i="0" u="none" strike="noStrike" cap="none">
              <a:solidFill>
                <a:srgbClr val="52BAC7"/>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11"/>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1"/>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99"/>
        <p:cNvGrpSpPr/>
        <p:nvPr/>
      </p:nvGrpSpPr>
      <p:grpSpPr>
        <a:xfrm>
          <a:off x="0" y="0"/>
          <a:ext cx="0" cy="0"/>
          <a:chOff x="0" y="0"/>
          <a:chExt cx="0" cy="0"/>
        </a:xfrm>
      </p:grpSpPr>
      <p:sp>
        <p:nvSpPr>
          <p:cNvPr id="100" name="Google Shape;100;p12"/>
          <p:cNvSpPr txBox="1">
            <a:spLocks noGrp="1"/>
          </p:cNvSpPr>
          <p:nvPr>
            <p:ph type="title"/>
          </p:nvPr>
        </p:nvSpPr>
        <p:spPr>
          <a:xfrm>
            <a:off x="839788" y="1232704"/>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2"/>
          <p:cNvSpPr txBox="1">
            <a:spLocks noGrp="1"/>
          </p:cNvSpPr>
          <p:nvPr>
            <p:ph type="body" idx="1"/>
          </p:nvPr>
        </p:nvSpPr>
        <p:spPr>
          <a:xfrm>
            <a:off x="5183188" y="1510496"/>
            <a:ext cx="6172200" cy="4350554"/>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2" name="Google Shape;102;p12"/>
          <p:cNvSpPr txBox="1">
            <a:spLocks noGrp="1"/>
          </p:cNvSpPr>
          <p:nvPr>
            <p:ph type="body" idx="2"/>
          </p:nvPr>
        </p:nvSpPr>
        <p:spPr>
          <a:xfrm>
            <a:off x="839788" y="2832904"/>
            <a:ext cx="3932237" cy="30281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3" name="Google Shape;103;p12"/>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2"/>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p12"/>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107" name="Google Shape;107;p12"/>
          <p:cNvSpPr txBox="1">
            <a:spLocks noGrp="1"/>
          </p:cNvSpPr>
          <p:nvPr>
            <p:ph type="body" idx="3"/>
          </p:nvPr>
        </p:nvSpPr>
        <p:spPr>
          <a:xfrm>
            <a:off x="1057275" y="271463"/>
            <a:ext cx="8848725" cy="9620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4000"/>
              <a:buNone/>
              <a:defRPr sz="4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08"/>
        <p:cNvGrpSpPr/>
        <p:nvPr/>
      </p:nvGrpSpPr>
      <p:grpSpPr>
        <a:xfrm>
          <a:off x="0" y="0"/>
          <a:ext cx="0" cy="0"/>
          <a:chOff x="0" y="0"/>
          <a:chExt cx="0" cy="0"/>
        </a:xfrm>
      </p:grpSpPr>
      <p:sp>
        <p:nvSpPr>
          <p:cNvPr id="109" name="Google Shape;109;p13"/>
          <p:cNvSpPr txBox="1">
            <a:spLocks noGrp="1"/>
          </p:cNvSpPr>
          <p:nvPr>
            <p:ph type="title"/>
          </p:nvPr>
        </p:nvSpPr>
        <p:spPr>
          <a:xfrm>
            <a:off x="839788" y="1232704"/>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3"/>
          <p:cNvSpPr txBox="1">
            <a:spLocks noGrp="1"/>
          </p:cNvSpPr>
          <p:nvPr>
            <p:ph type="body" idx="1"/>
          </p:nvPr>
        </p:nvSpPr>
        <p:spPr>
          <a:xfrm>
            <a:off x="839788" y="2832904"/>
            <a:ext cx="3932237" cy="30281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13"/>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3"/>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4" name="Google Shape;114;p13"/>
          <p:cNvPicPr preferRelativeResize="0"/>
          <p:nvPr/>
        </p:nvPicPr>
        <p:blipFill rotWithShape="1">
          <a:blip r:embed="rId2">
            <a:alphaModFix/>
          </a:blip>
          <a:srcRect/>
          <a:stretch/>
        </p:blipFill>
        <p:spPr>
          <a:xfrm>
            <a:off x="-1" y="549798"/>
            <a:ext cx="12192001" cy="682906"/>
          </a:xfrm>
          <a:prstGeom prst="rect">
            <a:avLst/>
          </a:prstGeom>
          <a:noFill/>
          <a:ln>
            <a:noFill/>
          </a:ln>
        </p:spPr>
      </p:pic>
      <p:pic>
        <p:nvPicPr>
          <p:cNvPr id="115" name="Google Shape;115;p13"/>
          <p:cNvPicPr preferRelativeResize="0"/>
          <p:nvPr/>
        </p:nvPicPr>
        <p:blipFill rotWithShape="1">
          <a:blip r:embed="rId3">
            <a:alphaModFix/>
          </a:blip>
          <a:srcRect/>
          <a:stretch/>
        </p:blipFill>
        <p:spPr>
          <a:xfrm>
            <a:off x="5611815" y="1232704"/>
            <a:ext cx="6552352" cy="4928095"/>
          </a:xfrm>
          <a:prstGeom prst="rect">
            <a:avLst/>
          </a:prstGeom>
          <a:noFill/>
          <a:ln>
            <a:noFill/>
          </a:ln>
        </p:spPr>
      </p:pic>
      <p:sp>
        <p:nvSpPr>
          <p:cNvPr id="116" name="Google Shape;116;p13"/>
          <p:cNvSpPr txBox="1">
            <a:spLocks noGrp="1"/>
          </p:cNvSpPr>
          <p:nvPr>
            <p:ph type="body" idx="2"/>
          </p:nvPr>
        </p:nvSpPr>
        <p:spPr>
          <a:xfrm>
            <a:off x="1036638" y="354013"/>
            <a:ext cx="8945562" cy="87947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4000"/>
              <a:buNone/>
              <a:defRPr sz="4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17"/>
        <p:cNvGrpSpPr/>
        <p:nvPr/>
      </p:nvGrpSpPr>
      <p:grpSpPr>
        <a:xfrm>
          <a:off x="0" y="0"/>
          <a:ext cx="0" cy="0"/>
          <a:chOff x="0" y="0"/>
          <a:chExt cx="0" cy="0"/>
        </a:xfrm>
      </p:grpSpPr>
      <p:sp>
        <p:nvSpPr>
          <p:cNvPr id="118" name="Google Shape;118;p14"/>
          <p:cNvSpPr>
            <a:spLocks noGrp="1"/>
          </p:cNvSpPr>
          <p:nvPr>
            <p:ph type="pic" idx="2"/>
          </p:nvPr>
        </p:nvSpPr>
        <p:spPr>
          <a:xfrm>
            <a:off x="5183188" y="1232704"/>
            <a:ext cx="7008812" cy="5115709"/>
          </a:xfrm>
          <a:prstGeom prst="rect">
            <a:avLst/>
          </a:prstGeom>
          <a:noFill/>
          <a:ln>
            <a:noFill/>
          </a:ln>
        </p:spPr>
      </p:sp>
      <p:sp>
        <p:nvSpPr>
          <p:cNvPr id="119" name="Google Shape;119;p14"/>
          <p:cNvSpPr txBox="1">
            <a:spLocks noGrp="1"/>
          </p:cNvSpPr>
          <p:nvPr>
            <p:ph type="title"/>
          </p:nvPr>
        </p:nvSpPr>
        <p:spPr>
          <a:xfrm>
            <a:off x="839788" y="1454673"/>
            <a:ext cx="3932237" cy="1716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4"/>
          <p:cNvSpPr txBox="1">
            <a:spLocks noGrp="1"/>
          </p:cNvSpPr>
          <p:nvPr>
            <p:ph type="body" idx="1"/>
          </p:nvPr>
        </p:nvSpPr>
        <p:spPr>
          <a:xfrm>
            <a:off x="839788" y="3171462"/>
            <a:ext cx="3932237" cy="31848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1" name="Google Shape;121;p14"/>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4"/>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24" name="Google Shape;124;p14"/>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125" name="Google Shape;125;p14"/>
          <p:cNvSpPr txBox="1">
            <a:spLocks noGrp="1"/>
          </p:cNvSpPr>
          <p:nvPr>
            <p:ph type="body" idx="3"/>
          </p:nvPr>
        </p:nvSpPr>
        <p:spPr>
          <a:xfrm>
            <a:off x="965200" y="328613"/>
            <a:ext cx="8767763" cy="90487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4000"/>
              <a:buNone/>
              <a:defRPr sz="4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26"/>
        <p:cNvGrpSpPr/>
        <p:nvPr/>
      </p:nvGrpSpPr>
      <p:grpSpPr>
        <a:xfrm>
          <a:off x="0" y="0"/>
          <a:ext cx="0" cy="0"/>
          <a:chOff x="0" y="0"/>
          <a:chExt cx="0" cy="0"/>
        </a:xfrm>
      </p:grpSpPr>
      <p:pic>
        <p:nvPicPr>
          <p:cNvPr id="127" name="Google Shape;127;p15"/>
          <p:cNvPicPr preferRelativeResize="0"/>
          <p:nvPr/>
        </p:nvPicPr>
        <p:blipFill rotWithShape="1">
          <a:blip r:embed="rId2">
            <a:alphaModFix/>
          </a:blip>
          <a:srcRect l="17813" t="27005" r="17577" b="45569"/>
          <a:stretch/>
        </p:blipFill>
        <p:spPr>
          <a:xfrm>
            <a:off x="-144684" y="4573"/>
            <a:ext cx="12610618" cy="6354186"/>
          </a:xfrm>
          <a:prstGeom prst="rect">
            <a:avLst/>
          </a:prstGeom>
          <a:noFill/>
          <a:ln>
            <a:noFill/>
          </a:ln>
        </p:spPr>
      </p:pic>
      <p:sp>
        <p:nvSpPr>
          <p:cNvPr id="128" name="Google Shape;128;p15"/>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15"/>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0" name="Google Shape;130;p15"/>
          <p:cNvPicPr preferRelativeResize="0"/>
          <p:nvPr/>
        </p:nvPicPr>
        <p:blipFill rotWithShape="1">
          <a:blip r:embed="rId3">
            <a:alphaModFix/>
          </a:blip>
          <a:srcRect/>
          <a:stretch/>
        </p:blipFill>
        <p:spPr>
          <a:xfrm>
            <a:off x="559913" y="572809"/>
            <a:ext cx="3196668" cy="449684"/>
          </a:xfrm>
          <a:prstGeom prst="rect">
            <a:avLst/>
          </a:prstGeom>
          <a:noFill/>
          <a:ln>
            <a:noFill/>
          </a:ln>
        </p:spPr>
      </p:pic>
      <p:pic>
        <p:nvPicPr>
          <p:cNvPr id="131" name="Google Shape;131;p15"/>
          <p:cNvPicPr preferRelativeResize="0"/>
          <p:nvPr/>
        </p:nvPicPr>
        <p:blipFill rotWithShape="1">
          <a:blip r:embed="rId4">
            <a:alphaModFix/>
          </a:blip>
          <a:srcRect/>
          <a:stretch/>
        </p:blipFill>
        <p:spPr>
          <a:xfrm>
            <a:off x="2800350" y="2736850"/>
            <a:ext cx="6591300" cy="1384300"/>
          </a:xfrm>
          <a:prstGeom prst="rect">
            <a:avLst/>
          </a:prstGeom>
          <a:noFill/>
          <a:ln>
            <a:noFill/>
          </a:ln>
        </p:spPr>
      </p:pic>
      <p:pic>
        <p:nvPicPr>
          <p:cNvPr id="132" name="Google Shape;132;p15"/>
          <p:cNvPicPr preferRelativeResize="0"/>
          <p:nvPr/>
        </p:nvPicPr>
        <p:blipFill rotWithShape="1">
          <a:blip r:embed="rId5">
            <a:alphaModFix/>
          </a:blip>
          <a:srcRect/>
          <a:stretch/>
        </p:blipFill>
        <p:spPr>
          <a:xfrm>
            <a:off x="9630882" y="5760126"/>
            <a:ext cx="1765300" cy="4318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6"/>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6"/>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9"/>
        <p:cNvGrpSpPr/>
        <p:nvPr/>
      </p:nvGrpSpPr>
      <p:grpSpPr>
        <a:xfrm>
          <a:off x="0" y="0"/>
          <a:ext cx="0" cy="0"/>
          <a:chOff x="0" y="0"/>
          <a:chExt cx="0" cy="0"/>
        </a:xfrm>
      </p:grpSpPr>
      <p:sp>
        <p:nvSpPr>
          <p:cNvPr id="140" name="Google Shape;140;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17"/>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17"/>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3"/>
        <p:cNvGrpSpPr/>
        <p:nvPr/>
      </p:nvGrpSpPr>
      <p:grpSpPr>
        <a:xfrm>
          <a:off x="0" y="0"/>
          <a:ext cx="0" cy="0"/>
          <a:chOff x="0" y="0"/>
          <a:chExt cx="0" cy="0"/>
        </a:xfrm>
      </p:grpSpPr>
      <p:sp>
        <p:nvSpPr>
          <p:cNvPr id="154" name="Google Shape;154;p19"/>
          <p:cNvSpPr>
            <a:spLocks noGrp="1"/>
          </p:cNvSpPr>
          <p:nvPr>
            <p:ph type="pic" idx="2"/>
          </p:nvPr>
        </p:nvSpPr>
        <p:spPr>
          <a:xfrm>
            <a:off x="5183188" y="1232704"/>
            <a:ext cx="7008812" cy="5115709"/>
          </a:xfrm>
          <a:prstGeom prst="rect">
            <a:avLst/>
          </a:prstGeom>
          <a:noFill/>
          <a:ln>
            <a:noFill/>
          </a:ln>
        </p:spPr>
      </p:sp>
      <p:sp>
        <p:nvSpPr>
          <p:cNvPr id="155" name="Google Shape;155;p19"/>
          <p:cNvSpPr txBox="1">
            <a:spLocks noGrp="1"/>
          </p:cNvSpPr>
          <p:nvPr>
            <p:ph type="title"/>
          </p:nvPr>
        </p:nvSpPr>
        <p:spPr>
          <a:xfrm>
            <a:off x="839788" y="1454673"/>
            <a:ext cx="3932237" cy="1716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19"/>
          <p:cNvSpPr txBox="1">
            <a:spLocks noGrp="1"/>
          </p:cNvSpPr>
          <p:nvPr>
            <p:ph type="body" idx="1"/>
          </p:nvPr>
        </p:nvSpPr>
        <p:spPr>
          <a:xfrm>
            <a:off x="839788" y="3171462"/>
            <a:ext cx="3932237" cy="31848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7" name="Google Shape;157;p19"/>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9"/>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0" name="Google Shape;160;p19"/>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161" name="Google Shape;161;p19"/>
          <p:cNvSpPr txBox="1">
            <a:spLocks noGrp="1"/>
          </p:cNvSpPr>
          <p:nvPr>
            <p:ph type="body" idx="3"/>
          </p:nvPr>
        </p:nvSpPr>
        <p:spPr>
          <a:xfrm>
            <a:off x="965200" y="328613"/>
            <a:ext cx="8767763" cy="90487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4000"/>
              <a:buNone/>
              <a:defRPr sz="4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2"/>
        <p:cNvGrpSpPr/>
        <p:nvPr/>
      </p:nvGrpSpPr>
      <p:grpSpPr>
        <a:xfrm>
          <a:off x="0" y="0"/>
          <a:ext cx="0" cy="0"/>
          <a:chOff x="0" y="0"/>
          <a:chExt cx="0" cy="0"/>
        </a:xfrm>
      </p:grpSpPr>
      <p:sp>
        <p:nvSpPr>
          <p:cNvPr id="163" name="Google Shape;163;p20"/>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0"/>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6" name="Google Shape;166;p20"/>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167" name="Google Shape;167;p20"/>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68"/>
        <p:cNvGrpSpPr/>
        <p:nvPr/>
      </p:nvGrpSpPr>
      <p:grpSpPr>
        <a:xfrm>
          <a:off x="0" y="0"/>
          <a:ext cx="0" cy="0"/>
          <a:chOff x="0" y="0"/>
          <a:chExt cx="0" cy="0"/>
        </a:xfrm>
      </p:grpSpPr>
      <p:pic>
        <p:nvPicPr>
          <p:cNvPr id="169" name="Google Shape;169;p21"/>
          <p:cNvPicPr preferRelativeResize="0"/>
          <p:nvPr/>
        </p:nvPicPr>
        <p:blipFill rotWithShape="1">
          <a:blip r:embed="rId2">
            <a:alphaModFix/>
          </a:blip>
          <a:srcRect/>
          <a:stretch/>
        </p:blipFill>
        <p:spPr>
          <a:xfrm>
            <a:off x="6356832" y="1484175"/>
            <a:ext cx="5835168" cy="4351338"/>
          </a:xfrm>
          <a:prstGeom prst="rect">
            <a:avLst/>
          </a:prstGeom>
          <a:noFill/>
          <a:ln>
            <a:noFill/>
          </a:ln>
        </p:spPr>
      </p:pic>
      <p:pic>
        <p:nvPicPr>
          <p:cNvPr id="170" name="Google Shape;170;p21"/>
          <p:cNvPicPr preferRelativeResize="0"/>
          <p:nvPr/>
        </p:nvPicPr>
        <p:blipFill rotWithShape="1">
          <a:blip r:embed="rId3">
            <a:alphaModFix/>
          </a:blip>
          <a:srcRect/>
          <a:stretch/>
        </p:blipFill>
        <p:spPr>
          <a:xfrm>
            <a:off x="-1" y="549798"/>
            <a:ext cx="12192001" cy="682906"/>
          </a:xfrm>
          <a:prstGeom prst="rect">
            <a:avLst/>
          </a:prstGeom>
          <a:noFill/>
          <a:ln>
            <a:noFill/>
          </a:ln>
        </p:spPr>
      </p:pic>
      <p:sp>
        <p:nvSpPr>
          <p:cNvPr id="171" name="Google Shape;171;p21"/>
          <p:cNvSpPr txBox="1">
            <a:spLocks noGrp="1"/>
          </p:cNvSpPr>
          <p:nvPr>
            <p:ph type="body" idx="1"/>
          </p:nvPr>
        </p:nvSpPr>
        <p:spPr>
          <a:xfrm>
            <a:off x="1022832" y="1484175"/>
            <a:ext cx="51054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1"/>
          <p:cNvSpPr txBox="1">
            <a:spLocks noGrp="1"/>
          </p:cNvSpPr>
          <p:nvPr>
            <p:ph type="body" idx="2"/>
          </p:nvPr>
        </p:nvSpPr>
        <p:spPr>
          <a:xfrm>
            <a:off x="6557058" y="1840375"/>
            <a:ext cx="4421529" cy="37328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Font typeface="Calibri"/>
              <a:buNone/>
              <a:defRPr sz="2000">
                <a:solidFill>
                  <a:schemeClr val="lt1"/>
                </a:solidFill>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21"/>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21"/>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6" name="Google Shape;176;p21"/>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pic>
        <p:nvPicPr>
          <p:cNvPr id="28" name="Google Shape;28;p3"/>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29" name="Google Shape;29;p3"/>
          <p:cNvSpPr txBox="1">
            <a:spLocks noGrp="1"/>
          </p:cNvSpPr>
          <p:nvPr>
            <p:ph type="title"/>
          </p:nvPr>
        </p:nvSpPr>
        <p:spPr>
          <a:xfrm>
            <a:off x="2641600" y="2387174"/>
            <a:ext cx="8712200" cy="12609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
          <p:cNvSpPr txBox="1">
            <a:spLocks noGrp="1"/>
          </p:cNvSpPr>
          <p:nvPr>
            <p:ph type="body" idx="1"/>
          </p:nvPr>
        </p:nvSpPr>
        <p:spPr>
          <a:xfrm>
            <a:off x="2641600" y="3943924"/>
            <a:ext cx="8712200" cy="7164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3"/>
          <p:cNvPicPr preferRelativeResize="0"/>
          <p:nvPr/>
        </p:nvPicPr>
        <p:blipFill rotWithShape="1">
          <a:blip r:embed="rId3">
            <a:alphaModFix/>
          </a:blip>
          <a:srcRect/>
          <a:stretch/>
        </p:blipFill>
        <p:spPr>
          <a:xfrm>
            <a:off x="559913" y="572809"/>
            <a:ext cx="3196668" cy="449684"/>
          </a:xfrm>
          <a:prstGeom prst="rect">
            <a:avLst/>
          </a:prstGeom>
          <a:noFill/>
          <a:ln>
            <a:noFill/>
          </a:ln>
        </p:spPr>
      </p:pic>
      <p:pic>
        <p:nvPicPr>
          <p:cNvPr id="35" name="Google Shape;35;p3"/>
          <p:cNvPicPr preferRelativeResize="0"/>
          <p:nvPr/>
        </p:nvPicPr>
        <p:blipFill rotWithShape="1">
          <a:blip r:embed="rId4">
            <a:alphaModFix/>
          </a:blip>
          <a:srcRect/>
          <a:stretch/>
        </p:blipFill>
        <p:spPr>
          <a:xfrm>
            <a:off x="-1954836" y="2077305"/>
            <a:ext cx="4495949" cy="167354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77"/>
        <p:cNvGrpSpPr/>
        <p:nvPr/>
      </p:nvGrpSpPr>
      <p:grpSpPr>
        <a:xfrm>
          <a:off x="0" y="0"/>
          <a:ext cx="0" cy="0"/>
          <a:chOff x="0" y="0"/>
          <a:chExt cx="0" cy="0"/>
        </a:xfrm>
      </p:grpSpPr>
      <p:pic>
        <p:nvPicPr>
          <p:cNvPr id="178" name="Google Shape;178;p22"/>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179" name="Google Shape;179;p22"/>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2"/>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22"/>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83" name="Google Shape;183;p22"/>
          <p:cNvSpPr txBox="1">
            <a:spLocks noGrp="1"/>
          </p:cNvSpPr>
          <p:nvPr>
            <p:ph type="body" idx="1"/>
          </p:nvPr>
        </p:nvSpPr>
        <p:spPr>
          <a:xfrm>
            <a:off x="1022832" y="1454674"/>
            <a:ext cx="10330968" cy="444767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
        <p:nvSpPr>
          <p:cNvPr id="185" name="Google Shape;185;p23"/>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23"/>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188"/>
        <p:cNvGrpSpPr/>
        <p:nvPr/>
      </p:nvGrpSpPr>
      <p:grpSpPr>
        <a:xfrm>
          <a:off x="0" y="0"/>
          <a:ext cx="0" cy="0"/>
          <a:chOff x="0" y="0"/>
          <a:chExt cx="0" cy="0"/>
        </a:xfrm>
      </p:grpSpPr>
      <p:pic>
        <p:nvPicPr>
          <p:cNvPr id="189" name="Google Shape;189;p24"/>
          <p:cNvPicPr preferRelativeResize="0"/>
          <p:nvPr/>
        </p:nvPicPr>
        <p:blipFill rotWithShape="1">
          <a:blip r:embed="rId2">
            <a:alphaModFix/>
          </a:blip>
          <a:srcRect/>
          <a:stretch/>
        </p:blipFill>
        <p:spPr>
          <a:xfrm>
            <a:off x="-17362" y="0"/>
            <a:ext cx="12209361" cy="6858000"/>
          </a:xfrm>
          <a:prstGeom prst="rect">
            <a:avLst/>
          </a:prstGeom>
          <a:noFill/>
          <a:ln>
            <a:noFill/>
          </a:ln>
        </p:spPr>
      </p:pic>
      <p:pic>
        <p:nvPicPr>
          <p:cNvPr id="190" name="Google Shape;190;p24"/>
          <p:cNvPicPr preferRelativeResize="0"/>
          <p:nvPr/>
        </p:nvPicPr>
        <p:blipFill rotWithShape="1">
          <a:blip r:embed="rId3">
            <a:alphaModFix/>
          </a:blip>
          <a:srcRect/>
          <a:stretch/>
        </p:blipFill>
        <p:spPr>
          <a:xfrm>
            <a:off x="-57873" y="2517677"/>
            <a:ext cx="12237173" cy="1892300"/>
          </a:xfrm>
          <a:prstGeom prst="rect">
            <a:avLst/>
          </a:prstGeom>
          <a:noFill/>
          <a:ln>
            <a:noFill/>
          </a:ln>
        </p:spPr>
      </p:pic>
      <p:sp>
        <p:nvSpPr>
          <p:cNvPr id="191" name="Google Shape;191;p24"/>
          <p:cNvSpPr txBox="1">
            <a:spLocks noGrp="1"/>
          </p:cNvSpPr>
          <p:nvPr>
            <p:ph type="title"/>
          </p:nvPr>
        </p:nvSpPr>
        <p:spPr>
          <a:xfrm>
            <a:off x="1180618" y="2387174"/>
            <a:ext cx="10173182" cy="12609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24"/>
          <p:cNvSpPr txBox="1">
            <a:spLocks noGrp="1"/>
          </p:cNvSpPr>
          <p:nvPr>
            <p:ph type="body" idx="1"/>
          </p:nvPr>
        </p:nvSpPr>
        <p:spPr>
          <a:xfrm>
            <a:off x="1319753" y="3943924"/>
            <a:ext cx="10034047" cy="7164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24"/>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24"/>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96" name="Google Shape;196;p24"/>
          <p:cNvPicPr preferRelativeResize="0"/>
          <p:nvPr/>
        </p:nvPicPr>
        <p:blipFill rotWithShape="1">
          <a:blip r:embed="rId4">
            <a:alphaModFix/>
          </a:blip>
          <a:srcRect/>
          <a:stretch/>
        </p:blipFill>
        <p:spPr>
          <a:xfrm>
            <a:off x="559913" y="572809"/>
            <a:ext cx="3196668" cy="44968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7"/>
        <p:cNvGrpSpPr/>
        <p:nvPr/>
      </p:nvGrpSpPr>
      <p:grpSpPr>
        <a:xfrm>
          <a:off x="0" y="0"/>
          <a:ext cx="0" cy="0"/>
          <a:chOff x="0" y="0"/>
          <a:chExt cx="0" cy="0"/>
        </a:xfrm>
      </p:grpSpPr>
      <p:sp>
        <p:nvSpPr>
          <p:cNvPr id="198" name="Google Shape;198;p25"/>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5"/>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00" name="Google Shape;200;p25"/>
          <p:cNvPicPr preferRelativeResize="0"/>
          <p:nvPr/>
        </p:nvPicPr>
        <p:blipFill rotWithShape="1">
          <a:blip r:embed="rId2">
            <a:alphaModFix/>
          </a:blip>
          <a:srcRect l="18871" t="22818" r="20167" b="28452"/>
          <a:stretch/>
        </p:blipFill>
        <p:spPr>
          <a:xfrm>
            <a:off x="0" y="-34794"/>
            <a:ext cx="12210640" cy="6892793"/>
          </a:xfrm>
          <a:prstGeom prst="rect">
            <a:avLst/>
          </a:prstGeom>
          <a:noFill/>
          <a:ln>
            <a:noFill/>
          </a:ln>
        </p:spPr>
      </p:pic>
      <p:pic>
        <p:nvPicPr>
          <p:cNvPr id="201" name="Google Shape;201;p25"/>
          <p:cNvPicPr preferRelativeResize="0"/>
          <p:nvPr/>
        </p:nvPicPr>
        <p:blipFill rotWithShape="1">
          <a:blip r:embed="rId3">
            <a:alphaModFix/>
          </a:blip>
          <a:srcRect/>
          <a:stretch/>
        </p:blipFill>
        <p:spPr>
          <a:xfrm>
            <a:off x="559913" y="572809"/>
            <a:ext cx="3196668" cy="449684"/>
          </a:xfrm>
          <a:prstGeom prst="rect">
            <a:avLst/>
          </a:prstGeom>
          <a:noFill/>
          <a:ln>
            <a:noFill/>
          </a:ln>
        </p:spPr>
      </p:pic>
      <p:pic>
        <p:nvPicPr>
          <p:cNvPr id="202" name="Google Shape;202;p25"/>
          <p:cNvPicPr preferRelativeResize="0"/>
          <p:nvPr/>
        </p:nvPicPr>
        <p:blipFill rotWithShape="1">
          <a:blip r:embed="rId4">
            <a:alphaModFix/>
          </a:blip>
          <a:srcRect/>
          <a:stretch/>
        </p:blipFill>
        <p:spPr>
          <a:xfrm>
            <a:off x="2800350" y="2736850"/>
            <a:ext cx="6591300" cy="1384300"/>
          </a:xfrm>
          <a:prstGeom prst="rect">
            <a:avLst/>
          </a:prstGeom>
          <a:noFill/>
          <a:ln>
            <a:noFill/>
          </a:ln>
        </p:spPr>
      </p:pic>
      <p:pic>
        <p:nvPicPr>
          <p:cNvPr id="203" name="Google Shape;203;p25"/>
          <p:cNvPicPr preferRelativeResize="0"/>
          <p:nvPr/>
        </p:nvPicPr>
        <p:blipFill rotWithShape="1">
          <a:blip r:embed="rId5">
            <a:alphaModFix/>
          </a:blip>
          <a:srcRect/>
          <a:stretch/>
        </p:blipFill>
        <p:spPr>
          <a:xfrm>
            <a:off x="10082294" y="6055281"/>
            <a:ext cx="1765300" cy="4318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4"/>
        <p:cNvGrpSpPr/>
        <p:nvPr/>
      </p:nvGrpSpPr>
      <p:grpSpPr>
        <a:xfrm>
          <a:off x="0" y="0"/>
          <a:ext cx="0" cy="0"/>
          <a:chOff x="0" y="0"/>
          <a:chExt cx="0" cy="0"/>
        </a:xfrm>
      </p:grpSpPr>
      <p:pic>
        <p:nvPicPr>
          <p:cNvPr id="205" name="Google Shape;205;p26"/>
          <p:cNvPicPr preferRelativeResize="0"/>
          <p:nvPr/>
        </p:nvPicPr>
        <p:blipFill rotWithShape="1">
          <a:blip r:embed="rId2">
            <a:alphaModFix/>
          </a:blip>
          <a:srcRect/>
          <a:stretch/>
        </p:blipFill>
        <p:spPr>
          <a:xfrm>
            <a:off x="1" y="0"/>
            <a:ext cx="12192000" cy="6858000"/>
          </a:xfrm>
          <a:prstGeom prst="rect">
            <a:avLst/>
          </a:prstGeom>
          <a:noFill/>
          <a:ln>
            <a:noFill/>
          </a:ln>
        </p:spPr>
      </p:pic>
      <p:pic>
        <p:nvPicPr>
          <p:cNvPr id="206" name="Google Shape;206;p26"/>
          <p:cNvPicPr preferRelativeResize="0"/>
          <p:nvPr/>
        </p:nvPicPr>
        <p:blipFill rotWithShape="1">
          <a:blip r:embed="rId3">
            <a:alphaModFix/>
          </a:blip>
          <a:srcRect/>
          <a:stretch/>
        </p:blipFill>
        <p:spPr>
          <a:xfrm>
            <a:off x="-12700" y="2517677"/>
            <a:ext cx="12192000" cy="1384300"/>
          </a:xfrm>
          <a:prstGeom prst="rect">
            <a:avLst/>
          </a:prstGeom>
          <a:noFill/>
          <a:ln>
            <a:noFill/>
          </a:ln>
        </p:spPr>
      </p:pic>
      <p:sp>
        <p:nvSpPr>
          <p:cNvPr id="207" name="Google Shape;207;p26"/>
          <p:cNvSpPr txBox="1">
            <a:spLocks noGrp="1"/>
          </p:cNvSpPr>
          <p:nvPr>
            <p:ph type="title"/>
          </p:nvPr>
        </p:nvSpPr>
        <p:spPr>
          <a:xfrm>
            <a:off x="1180618" y="2387174"/>
            <a:ext cx="10173182" cy="12609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26"/>
          <p:cNvSpPr txBox="1">
            <a:spLocks noGrp="1"/>
          </p:cNvSpPr>
          <p:nvPr>
            <p:ph type="body" idx="1"/>
          </p:nvPr>
        </p:nvSpPr>
        <p:spPr>
          <a:xfrm>
            <a:off x="1319753" y="3943924"/>
            <a:ext cx="10034047" cy="7164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6"/>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26"/>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12" name="Google Shape;212;p26"/>
          <p:cNvPicPr preferRelativeResize="0"/>
          <p:nvPr/>
        </p:nvPicPr>
        <p:blipFill rotWithShape="1">
          <a:blip r:embed="rId4">
            <a:alphaModFix/>
          </a:blip>
          <a:srcRect/>
          <a:stretch/>
        </p:blipFill>
        <p:spPr>
          <a:xfrm>
            <a:off x="10299700" y="2517677"/>
            <a:ext cx="1892300" cy="1892300"/>
          </a:xfrm>
          <a:prstGeom prst="rect">
            <a:avLst/>
          </a:prstGeom>
          <a:noFill/>
          <a:ln>
            <a:noFill/>
          </a:ln>
        </p:spPr>
      </p:pic>
      <p:pic>
        <p:nvPicPr>
          <p:cNvPr id="213" name="Google Shape;213;p26"/>
          <p:cNvPicPr preferRelativeResize="0"/>
          <p:nvPr/>
        </p:nvPicPr>
        <p:blipFill rotWithShape="1">
          <a:blip r:embed="rId5">
            <a:alphaModFix/>
          </a:blip>
          <a:srcRect/>
          <a:stretch/>
        </p:blipFill>
        <p:spPr>
          <a:xfrm>
            <a:off x="559913" y="572809"/>
            <a:ext cx="3196668" cy="44968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14"/>
        <p:cNvGrpSpPr/>
        <p:nvPr/>
      </p:nvGrpSpPr>
      <p:grpSpPr>
        <a:xfrm>
          <a:off x="0" y="0"/>
          <a:ext cx="0" cy="0"/>
          <a:chOff x="0" y="0"/>
          <a:chExt cx="0" cy="0"/>
        </a:xfrm>
      </p:grpSpPr>
      <p:pic>
        <p:nvPicPr>
          <p:cNvPr id="215" name="Google Shape;215;p27"/>
          <p:cNvPicPr preferRelativeResize="0"/>
          <p:nvPr/>
        </p:nvPicPr>
        <p:blipFill rotWithShape="1">
          <a:blip r:embed="rId2">
            <a:alphaModFix/>
          </a:blip>
          <a:srcRect/>
          <a:stretch/>
        </p:blipFill>
        <p:spPr>
          <a:xfrm>
            <a:off x="12699" y="2534933"/>
            <a:ext cx="12221741" cy="1892300"/>
          </a:xfrm>
          <a:prstGeom prst="rect">
            <a:avLst/>
          </a:prstGeom>
          <a:noFill/>
          <a:ln>
            <a:noFill/>
          </a:ln>
        </p:spPr>
      </p:pic>
      <p:pic>
        <p:nvPicPr>
          <p:cNvPr id="216" name="Google Shape;216;p27"/>
          <p:cNvPicPr preferRelativeResize="0"/>
          <p:nvPr/>
        </p:nvPicPr>
        <p:blipFill rotWithShape="1">
          <a:blip r:embed="rId3">
            <a:alphaModFix/>
          </a:blip>
          <a:srcRect/>
          <a:stretch/>
        </p:blipFill>
        <p:spPr>
          <a:xfrm>
            <a:off x="-2732" y="0"/>
            <a:ext cx="12237173" cy="6858000"/>
          </a:xfrm>
          <a:prstGeom prst="rect">
            <a:avLst/>
          </a:prstGeom>
          <a:noFill/>
          <a:ln>
            <a:noFill/>
          </a:ln>
        </p:spPr>
      </p:pic>
      <p:pic>
        <p:nvPicPr>
          <p:cNvPr id="217" name="Google Shape;217;p27"/>
          <p:cNvPicPr preferRelativeResize="0"/>
          <p:nvPr/>
        </p:nvPicPr>
        <p:blipFill rotWithShape="1">
          <a:blip r:embed="rId2">
            <a:alphaModFix/>
          </a:blip>
          <a:srcRect/>
          <a:stretch/>
        </p:blipFill>
        <p:spPr>
          <a:xfrm>
            <a:off x="12700" y="2545392"/>
            <a:ext cx="12221741" cy="1892300"/>
          </a:xfrm>
          <a:prstGeom prst="rect">
            <a:avLst/>
          </a:prstGeom>
          <a:noFill/>
          <a:ln>
            <a:noFill/>
          </a:ln>
        </p:spPr>
      </p:pic>
      <p:sp>
        <p:nvSpPr>
          <p:cNvPr id="218" name="Google Shape;218;p27"/>
          <p:cNvSpPr txBox="1">
            <a:spLocks noGrp="1"/>
          </p:cNvSpPr>
          <p:nvPr>
            <p:ph type="title"/>
          </p:nvPr>
        </p:nvSpPr>
        <p:spPr>
          <a:xfrm>
            <a:off x="1180618" y="2387174"/>
            <a:ext cx="10173182" cy="12609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27"/>
          <p:cNvSpPr txBox="1">
            <a:spLocks noGrp="1"/>
          </p:cNvSpPr>
          <p:nvPr>
            <p:ph type="body" idx="1"/>
          </p:nvPr>
        </p:nvSpPr>
        <p:spPr>
          <a:xfrm>
            <a:off x="1319753" y="3943924"/>
            <a:ext cx="10034047" cy="7164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27"/>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27"/>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23" name="Google Shape;223;p27"/>
          <p:cNvPicPr preferRelativeResize="0"/>
          <p:nvPr/>
        </p:nvPicPr>
        <p:blipFill rotWithShape="1">
          <a:blip r:embed="rId4">
            <a:alphaModFix/>
          </a:blip>
          <a:srcRect/>
          <a:stretch/>
        </p:blipFill>
        <p:spPr>
          <a:xfrm>
            <a:off x="559913" y="572809"/>
            <a:ext cx="3196668" cy="44968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4"/>
        <p:cNvGrpSpPr/>
        <p:nvPr/>
      </p:nvGrpSpPr>
      <p:grpSpPr>
        <a:xfrm>
          <a:off x="0" y="0"/>
          <a:ext cx="0" cy="0"/>
          <a:chOff x="0" y="0"/>
          <a:chExt cx="0" cy="0"/>
        </a:xfrm>
      </p:grpSpPr>
      <p:pic>
        <p:nvPicPr>
          <p:cNvPr id="225" name="Google Shape;225;p28"/>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226" name="Google Shape;226;p28"/>
          <p:cNvSpPr txBox="1">
            <a:spLocks noGrp="1"/>
          </p:cNvSpPr>
          <p:nvPr>
            <p:ph type="body" idx="1"/>
          </p:nvPr>
        </p:nvSpPr>
        <p:spPr>
          <a:xfrm>
            <a:off x="1022832" y="1484175"/>
            <a:ext cx="51054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28"/>
          <p:cNvSpPr txBox="1">
            <a:spLocks noGrp="1"/>
          </p:cNvSpPr>
          <p:nvPr>
            <p:ph type="body" idx="2"/>
          </p:nvPr>
        </p:nvSpPr>
        <p:spPr>
          <a:xfrm>
            <a:off x="6356832" y="1484175"/>
            <a:ext cx="51054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28"/>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28"/>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1" name="Google Shape;231;p28"/>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32"/>
        <p:cNvGrpSpPr/>
        <p:nvPr/>
      </p:nvGrpSpPr>
      <p:grpSpPr>
        <a:xfrm>
          <a:off x="0" y="0"/>
          <a:ext cx="0" cy="0"/>
          <a:chOff x="0" y="0"/>
          <a:chExt cx="0" cy="0"/>
        </a:xfrm>
      </p:grpSpPr>
      <p:pic>
        <p:nvPicPr>
          <p:cNvPr id="233" name="Google Shape;233;p29"/>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234" name="Google Shape;234;p29"/>
          <p:cNvSpPr txBox="1">
            <a:spLocks noGrp="1"/>
          </p:cNvSpPr>
          <p:nvPr>
            <p:ph type="body" idx="1"/>
          </p:nvPr>
        </p:nvSpPr>
        <p:spPr>
          <a:xfrm>
            <a:off x="1022832" y="1232704"/>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5" name="Google Shape;235;p29"/>
          <p:cNvSpPr txBox="1">
            <a:spLocks noGrp="1"/>
          </p:cNvSpPr>
          <p:nvPr>
            <p:ph type="body" idx="2"/>
          </p:nvPr>
        </p:nvSpPr>
        <p:spPr>
          <a:xfrm>
            <a:off x="1022832" y="2056616"/>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29"/>
          <p:cNvSpPr txBox="1">
            <a:spLocks noGrp="1"/>
          </p:cNvSpPr>
          <p:nvPr>
            <p:ph type="body" idx="3"/>
          </p:nvPr>
        </p:nvSpPr>
        <p:spPr>
          <a:xfrm>
            <a:off x="6355244" y="1232704"/>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7" name="Google Shape;237;p29"/>
          <p:cNvSpPr txBox="1">
            <a:spLocks noGrp="1"/>
          </p:cNvSpPr>
          <p:nvPr>
            <p:ph type="body" idx="4"/>
          </p:nvPr>
        </p:nvSpPr>
        <p:spPr>
          <a:xfrm>
            <a:off x="6355244" y="2056616"/>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29"/>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29"/>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1" name="Google Shape;241;p29"/>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42"/>
        <p:cNvGrpSpPr/>
        <p:nvPr/>
      </p:nvGrpSpPr>
      <p:grpSpPr>
        <a:xfrm>
          <a:off x="0" y="0"/>
          <a:ext cx="0" cy="0"/>
          <a:chOff x="0" y="0"/>
          <a:chExt cx="0" cy="0"/>
        </a:xfrm>
      </p:grpSpPr>
      <p:sp>
        <p:nvSpPr>
          <p:cNvPr id="243" name="Google Shape;243;p30"/>
          <p:cNvSpPr txBox="1">
            <a:spLocks noGrp="1"/>
          </p:cNvSpPr>
          <p:nvPr>
            <p:ph type="title"/>
          </p:nvPr>
        </p:nvSpPr>
        <p:spPr>
          <a:xfrm>
            <a:off x="839788" y="1232704"/>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30"/>
          <p:cNvSpPr txBox="1">
            <a:spLocks noGrp="1"/>
          </p:cNvSpPr>
          <p:nvPr>
            <p:ph type="body" idx="1"/>
          </p:nvPr>
        </p:nvSpPr>
        <p:spPr>
          <a:xfrm>
            <a:off x="5183188" y="1510496"/>
            <a:ext cx="6172200" cy="4350554"/>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5" name="Google Shape;245;p30"/>
          <p:cNvSpPr txBox="1">
            <a:spLocks noGrp="1"/>
          </p:cNvSpPr>
          <p:nvPr>
            <p:ph type="body" idx="2"/>
          </p:nvPr>
        </p:nvSpPr>
        <p:spPr>
          <a:xfrm>
            <a:off x="839788" y="2832904"/>
            <a:ext cx="3932237" cy="30281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6" name="Google Shape;246;p30"/>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30"/>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49" name="Google Shape;249;p30"/>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250" name="Google Shape;250;p30"/>
          <p:cNvSpPr txBox="1">
            <a:spLocks noGrp="1"/>
          </p:cNvSpPr>
          <p:nvPr>
            <p:ph type="body" idx="3"/>
          </p:nvPr>
        </p:nvSpPr>
        <p:spPr>
          <a:xfrm>
            <a:off x="1057275" y="271463"/>
            <a:ext cx="8848725" cy="9620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4000"/>
              <a:buNone/>
              <a:defRPr sz="4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251"/>
        <p:cNvGrpSpPr/>
        <p:nvPr/>
      </p:nvGrpSpPr>
      <p:grpSpPr>
        <a:xfrm>
          <a:off x="0" y="0"/>
          <a:ext cx="0" cy="0"/>
          <a:chOff x="0" y="0"/>
          <a:chExt cx="0" cy="0"/>
        </a:xfrm>
      </p:grpSpPr>
      <p:sp>
        <p:nvSpPr>
          <p:cNvPr id="252" name="Google Shape;252;p31"/>
          <p:cNvSpPr txBox="1">
            <a:spLocks noGrp="1"/>
          </p:cNvSpPr>
          <p:nvPr>
            <p:ph type="title"/>
          </p:nvPr>
        </p:nvSpPr>
        <p:spPr>
          <a:xfrm>
            <a:off x="839788" y="1232704"/>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1"/>
          <p:cNvSpPr txBox="1">
            <a:spLocks noGrp="1"/>
          </p:cNvSpPr>
          <p:nvPr>
            <p:ph type="body" idx="1"/>
          </p:nvPr>
        </p:nvSpPr>
        <p:spPr>
          <a:xfrm>
            <a:off x="839788" y="2832904"/>
            <a:ext cx="3932237" cy="30281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4" name="Google Shape;254;p31"/>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31"/>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57" name="Google Shape;257;p31"/>
          <p:cNvPicPr preferRelativeResize="0"/>
          <p:nvPr/>
        </p:nvPicPr>
        <p:blipFill rotWithShape="1">
          <a:blip r:embed="rId2">
            <a:alphaModFix/>
          </a:blip>
          <a:srcRect/>
          <a:stretch/>
        </p:blipFill>
        <p:spPr>
          <a:xfrm>
            <a:off x="-1" y="549798"/>
            <a:ext cx="12192001" cy="682906"/>
          </a:xfrm>
          <a:prstGeom prst="rect">
            <a:avLst/>
          </a:prstGeom>
          <a:noFill/>
          <a:ln>
            <a:noFill/>
          </a:ln>
        </p:spPr>
      </p:pic>
      <p:pic>
        <p:nvPicPr>
          <p:cNvPr id="258" name="Google Shape;258;p31"/>
          <p:cNvPicPr preferRelativeResize="0"/>
          <p:nvPr/>
        </p:nvPicPr>
        <p:blipFill rotWithShape="1">
          <a:blip r:embed="rId3">
            <a:alphaModFix/>
          </a:blip>
          <a:srcRect/>
          <a:stretch/>
        </p:blipFill>
        <p:spPr>
          <a:xfrm>
            <a:off x="5611815" y="1232704"/>
            <a:ext cx="6552352" cy="4928095"/>
          </a:xfrm>
          <a:prstGeom prst="rect">
            <a:avLst/>
          </a:prstGeom>
          <a:noFill/>
          <a:ln>
            <a:noFill/>
          </a:ln>
        </p:spPr>
      </p:pic>
      <p:sp>
        <p:nvSpPr>
          <p:cNvPr id="259" name="Google Shape;259;p31"/>
          <p:cNvSpPr txBox="1">
            <a:spLocks noGrp="1"/>
          </p:cNvSpPr>
          <p:nvPr>
            <p:ph type="body" idx="2"/>
          </p:nvPr>
        </p:nvSpPr>
        <p:spPr>
          <a:xfrm>
            <a:off x="1036638" y="354013"/>
            <a:ext cx="8945562" cy="87947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4000"/>
              <a:buNone/>
              <a:defRPr sz="400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6"/>
        <p:cNvGrpSpPr/>
        <p:nvPr/>
      </p:nvGrpSpPr>
      <p:grpSpPr>
        <a:xfrm>
          <a:off x="0" y="0"/>
          <a:ext cx="0" cy="0"/>
          <a:chOff x="0" y="0"/>
          <a:chExt cx="0" cy="0"/>
        </a:xfrm>
      </p:grpSpPr>
      <p:pic>
        <p:nvPicPr>
          <p:cNvPr id="37" name="Google Shape;37;p4"/>
          <p:cNvPicPr preferRelativeResize="0"/>
          <p:nvPr/>
        </p:nvPicPr>
        <p:blipFill rotWithShape="1">
          <a:blip r:embed="rId2">
            <a:alphaModFix/>
          </a:blip>
          <a:srcRect/>
          <a:stretch/>
        </p:blipFill>
        <p:spPr>
          <a:xfrm>
            <a:off x="12699" y="2534933"/>
            <a:ext cx="12221741" cy="1892300"/>
          </a:xfrm>
          <a:prstGeom prst="rect">
            <a:avLst/>
          </a:prstGeom>
          <a:noFill/>
          <a:ln>
            <a:noFill/>
          </a:ln>
        </p:spPr>
      </p:pic>
      <p:pic>
        <p:nvPicPr>
          <p:cNvPr id="38" name="Google Shape;38;p4"/>
          <p:cNvPicPr preferRelativeResize="0"/>
          <p:nvPr/>
        </p:nvPicPr>
        <p:blipFill rotWithShape="1">
          <a:blip r:embed="rId3">
            <a:alphaModFix/>
          </a:blip>
          <a:srcRect/>
          <a:stretch/>
        </p:blipFill>
        <p:spPr>
          <a:xfrm>
            <a:off x="-2732" y="0"/>
            <a:ext cx="12237173" cy="6858000"/>
          </a:xfrm>
          <a:prstGeom prst="rect">
            <a:avLst/>
          </a:prstGeom>
          <a:noFill/>
          <a:ln>
            <a:noFill/>
          </a:ln>
        </p:spPr>
      </p:pic>
      <p:sp>
        <p:nvSpPr>
          <p:cNvPr id="39" name="Google Shape;39;p4"/>
          <p:cNvSpPr txBox="1">
            <a:spLocks noGrp="1"/>
          </p:cNvSpPr>
          <p:nvPr>
            <p:ph type="title"/>
          </p:nvPr>
        </p:nvSpPr>
        <p:spPr>
          <a:xfrm>
            <a:off x="2755900" y="2387174"/>
            <a:ext cx="8597900" cy="12609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2755900" y="3943924"/>
            <a:ext cx="8597900" cy="7164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4" name="Google Shape;44;p4"/>
          <p:cNvPicPr preferRelativeResize="0"/>
          <p:nvPr/>
        </p:nvPicPr>
        <p:blipFill rotWithShape="1">
          <a:blip r:embed="rId4">
            <a:alphaModFix/>
          </a:blip>
          <a:srcRect/>
          <a:stretch/>
        </p:blipFill>
        <p:spPr>
          <a:xfrm>
            <a:off x="559913" y="572809"/>
            <a:ext cx="3196668" cy="449684"/>
          </a:xfrm>
          <a:prstGeom prst="rect">
            <a:avLst/>
          </a:prstGeom>
          <a:noFill/>
          <a:ln>
            <a:noFill/>
          </a:ln>
        </p:spPr>
      </p:pic>
      <p:pic>
        <p:nvPicPr>
          <p:cNvPr id="45" name="Google Shape;45;p4"/>
          <p:cNvPicPr preferRelativeResize="0"/>
          <p:nvPr/>
        </p:nvPicPr>
        <p:blipFill rotWithShape="1">
          <a:blip r:embed="rId5">
            <a:alphaModFix/>
          </a:blip>
          <a:srcRect/>
          <a:stretch/>
        </p:blipFill>
        <p:spPr>
          <a:xfrm>
            <a:off x="-1954838" y="2059110"/>
            <a:ext cx="4511381" cy="167928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60"/>
        <p:cNvGrpSpPr/>
        <p:nvPr/>
      </p:nvGrpSpPr>
      <p:grpSpPr>
        <a:xfrm>
          <a:off x="0" y="0"/>
          <a:ext cx="0" cy="0"/>
          <a:chOff x="0" y="0"/>
          <a:chExt cx="0" cy="0"/>
        </a:xfrm>
      </p:grpSpPr>
      <p:pic>
        <p:nvPicPr>
          <p:cNvPr id="261" name="Google Shape;261;p32"/>
          <p:cNvPicPr preferRelativeResize="0"/>
          <p:nvPr/>
        </p:nvPicPr>
        <p:blipFill rotWithShape="1">
          <a:blip r:embed="rId2">
            <a:alphaModFix/>
          </a:blip>
          <a:srcRect l="17813" t="27005" r="17577" b="45569"/>
          <a:stretch/>
        </p:blipFill>
        <p:spPr>
          <a:xfrm>
            <a:off x="-144684" y="4573"/>
            <a:ext cx="12610618" cy="6354186"/>
          </a:xfrm>
          <a:prstGeom prst="rect">
            <a:avLst/>
          </a:prstGeom>
          <a:noFill/>
          <a:ln>
            <a:noFill/>
          </a:ln>
        </p:spPr>
      </p:pic>
      <p:sp>
        <p:nvSpPr>
          <p:cNvPr id="262" name="Google Shape;262;p32"/>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32"/>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4" name="Google Shape;264;p32"/>
          <p:cNvPicPr preferRelativeResize="0"/>
          <p:nvPr/>
        </p:nvPicPr>
        <p:blipFill rotWithShape="1">
          <a:blip r:embed="rId3">
            <a:alphaModFix/>
          </a:blip>
          <a:srcRect/>
          <a:stretch/>
        </p:blipFill>
        <p:spPr>
          <a:xfrm>
            <a:off x="559913" y="572809"/>
            <a:ext cx="3196668" cy="449684"/>
          </a:xfrm>
          <a:prstGeom prst="rect">
            <a:avLst/>
          </a:prstGeom>
          <a:noFill/>
          <a:ln>
            <a:noFill/>
          </a:ln>
        </p:spPr>
      </p:pic>
      <p:pic>
        <p:nvPicPr>
          <p:cNvPr id="265" name="Google Shape;265;p32"/>
          <p:cNvPicPr preferRelativeResize="0"/>
          <p:nvPr/>
        </p:nvPicPr>
        <p:blipFill rotWithShape="1">
          <a:blip r:embed="rId4">
            <a:alphaModFix/>
          </a:blip>
          <a:srcRect/>
          <a:stretch/>
        </p:blipFill>
        <p:spPr>
          <a:xfrm>
            <a:off x="2800350" y="2736850"/>
            <a:ext cx="6591300" cy="1384300"/>
          </a:xfrm>
          <a:prstGeom prst="rect">
            <a:avLst/>
          </a:prstGeom>
          <a:noFill/>
          <a:ln>
            <a:noFill/>
          </a:ln>
        </p:spPr>
      </p:pic>
      <p:pic>
        <p:nvPicPr>
          <p:cNvPr id="266" name="Google Shape;266;p32"/>
          <p:cNvPicPr preferRelativeResize="0"/>
          <p:nvPr/>
        </p:nvPicPr>
        <p:blipFill rotWithShape="1">
          <a:blip r:embed="rId5">
            <a:alphaModFix/>
          </a:blip>
          <a:srcRect/>
          <a:stretch/>
        </p:blipFill>
        <p:spPr>
          <a:xfrm>
            <a:off x="9630882" y="5760126"/>
            <a:ext cx="1765300" cy="431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7"/>
        <p:cNvGrpSpPr/>
        <p:nvPr/>
      </p:nvGrpSpPr>
      <p:grpSpPr>
        <a:xfrm>
          <a:off x="0" y="0"/>
          <a:ext cx="0" cy="0"/>
          <a:chOff x="0" y="0"/>
          <a:chExt cx="0" cy="0"/>
        </a:xfrm>
      </p:grpSpPr>
      <p:sp>
        <p:nvSpPr>
          <p:cNvPr id="268" name="Google Shape;26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33"/>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33"/>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3"/>
        <p:cNvGrpSpPr/>
        <p:nvPr/>
      </p:nvGrpSpPr>
      <p:grpSpPr>
        <a:xfrm>
          <a:off x="0" y="0"/>
          <a:ext cx="0" cy="0"/>
          <a:chOff x="0" y="0"/>
          <a:chExt cx="0" cy="0"/>
        </a:xfrm>
      </p:grpSpPr>
      <p:sp>
        <p:nvSpPr>
          <p:cNvPr id="274" name="Google Shape;274;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6" name="Google Shape;276;p34"/>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34"/>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6"/>
        <p:cNvGrpSpPr/>
        <p:nvPr/>
      </p:nvGrpSpPr>
      <p:grpSpPr>
        <a:xfrm>
          <a:off x="0" y="0"/>
          <a:ext cx="0" cy="0"/>
          <a:chOff x="0" y="0"/>
          <a:chExt cx="0" cy="0"/>
        </a:xfrm>
      </p:grpSpPr>
      <p:pic>
        <p:nvPicPr>
          <p:cNvPr id="47" name="Google Shape;47;p5"/>
          <p:cNvPicPr preferRelativeResize="0"/>
          <p:nvPr/>
        </p:nvPicPr>
        <p:blipFill rotWithShape="1">
          <a:blip r:embed="rId2">
            <a:alphaModFix/>
          </a:blip>
          <a:srcRect/>
          <a:stretch/>
        </p:blipFill>
        <p:spPr>
          <a:xfrm>
            <a:off x="-17362" y="0"/>
            <a:ext cx="12209361" cy="6858000"/>
          </a:xfrm>
          <a:prstGeom prst="rect">
            <a:avLst/>
          </a:prstGeom>
          <a:noFill/>
          <a:ln>
            <a:noFill/>
          </a:ln>
        </p:spPr>
      </p:pic>
      <p:sp>
        <p:nvSpPr>
          <p:cNvPr id="48" name="Google Shape;48;p5"/>
          <p:cNvSpPr txBox="1">
            <a:spLocks noGrp="1"/>
          </p:cNvSpPr>
          <p:nvPr>
            <p:ph type="title"/>
          </p:nvPr>
        </p:nvSpPr>
        <p:spPr>
          <a:xfrm>
            <a:off x="2730500" y="2387174"/>
            <a:ext cx="8623300" cy="126099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Calibri"/>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
          <p:cNvSpPr txBox="1">
            <a:spLocks noGrp="1"/>
          </p:cNvSpPr>
          <p:nvPr>
            <p:ph type="body" idx="1"/>
          </p:nvPr>
        </p:nvSpPr>
        <p:spPr>
          <a:xfrm>
            <a:off x="2848438" y="3943924"/>
            <a:ext cx="8505362" cy="7164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53" name="Google Shape;53;p5"/>
          <p:cNvPicPr preferRelativeResize="0"/>
          <p:nvPr/>
        </p:nvPicPr>
        <p:blipFill rotWithShape="1">
          <a:blip r:embed="rId3">
            <a:alphaModFix/>
          </a:blip>
          <a:srcRect/>
          <a:stretch/>
        </p:blipFill>
        <p:spPr>
          <a:xfrm>
            <a:off x="559913" y="572809"/>
            <a:ext cx="3196668" cy="449684"/>
          </a:xfrm>
          <a:prstGeom prst="rect">
            <a:avLst/>
          </a:prstGeom>
          <a:noFill/>
          <a:ln>
            <a:noFill/>
          </a:ln>
        </p:spPr>
      </p:pic>
      <p:pic>
        <p:nvPicPr>
          <p:cNvPr id="54" name="Google Shape;54;p5"/>
          <p:cNvPicPr preferRelativeResize="0"/>
          <p:nvPr/>
        </p:nvPicPr>
        <p:blipFill rotWithShape="1">
          <a:blip r:embed="rId4">
            <a:alphaModFix/>
          </a:blip>
          <a:srcRect/>
          <a:stretch/>
        </p:blipFill>
        <p:spPr>
          <a:xfrm>
            <a:off x="-1923975" y="2036375"/>
            <a:ext cx="4495948" cy="167354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5"/>
        <p:cNvGrpSpPr/>
        <p:nvPr/>
      </p:nvGrpSpPr>
      <p:grpSpPr>
        <a:xfrm>
          <a:off x="0" y="0"/>
          <a:ext cx="0" cy="0"/>
          <a:chOff x="0" y="0"/>
          <a:chExt cx="0" cy="0"/>
        </a:xfrm>
      </p:grpSpPr>
      <p:pic>
        <p:nvPicPr>
          <p:cNvPr id="56" name="Google Shape;56;p6"/>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57" name="Google Shape;57;p6"/>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6"/>
          <p:cNvSpPr txBox="1">
            <a:spLocks noGrp="1"/>
          </p:cNvSpPr>
          <p:nvPr>
            <p:ph type="body" idx="1"/>
          </p:nvPr>
        </p:nvSpPr>
        <p:spPr>
          <a:xfrm>
            <a:off x="1022832" y="1454674"/>
            <a:ext cx="10330968" cy="444767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2"/>
        <p:cNvGrpSpPr/>
        <p:nvPr/>
      </p:nvGrpSpPr>
      <p:grpSpPr>
        <a:xfrm>
          <a:off x="0" y="0"/>
          <a:ext cx="0" cy="0"/>
          <a:chOff x="0" y="0"/>
          <a:chExt cx="0" cy="0"/>
        </a:xfrm>
      </p:grpSpPr>
      <p:pic>
        <p:nvPicPr>
          <p:cNvPr id="63" name="Google Shape;63;p7"/>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64" name="Google Shape;64;p7"/>
          <p:cNvSpPr txBox="1">
            <a:spLocks noGrp="1"/>
          </p:cNvSpPr>
          <p:nvPr>
            <p:ph type="body" idx="1"/>
          </p:nvPr>
        </p:nvSpPr>
        <p:spPr>
          <a:xfrm>
            <a:off x="1022832" y="1484175"/>
            <a:ext cx="51054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7"/>
          <p:cNvSpPr txBox="1">
            <a:spLocks noGrp="1"/>
          </p:cNvSpPr>
          <p:nvPr>
            <p:ph type="body" idx="2"/>
          </p:nvPr>
        </p:nvSpPr>
        <p:spPr>
          <a:xfrm>
            <a:off x="6356832" y="1484175"/>
            <a:ext cx="51054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7"/>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7"/>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70"/>
        <p:cNvGrpSpPr/>
        <p:nvPr/>
      </p:nvGrpSpPr>
      <p:grpSpPr>
        <a:xfrm>
          <a:off x="0" y="0"/>
          <a:ext cx="0" cy="0"/>
          <a:chOff x="0" y="0"/>
          <a:chExt cx="0" cy="0"/>
        </a:xfrm>
      </p:grpSpPr>
      <p:pic>
        <p:nvPicPr>
          <p:cNvPr id="71" name="Google Shape;71;p8"/>
          <p:cNvPicPr preferRelativeResize="0"/>
          <p:nvPr/>
        </p:nvPicPr>
        <p:blipFill rotWithShape="1">
          <a:blip r:embed="rId2">
            <a:alphaModFix/>
          </a:blip>
          <a:srcRect/>
          <a:stretch/>
        </p:blipFill>
        <p:spPr>
          <a:xfrm>
            <a:off x="6356832" y="1484175"/>
            <a:ext cx="5835168" cy="4351338"/>
          </a:xfrm>
          <a:prstGeom prst="rect">
            <a:avLst/>
          </a:prstGeom>
          <a:noFill/>
          <a:ln>
            <a:noFill/>
          </a:ln>
        </p:spPr>
      </p:pic>
      <p:pic>
        <p:nvPicPr>
          <p:cNvPr id="72" name="Google Shape;72;p8"/>
          <p:cNvPicPr preferRelativeResize="0"/>
          <p:nvPr/>
        </p:nvPicPr>
        <p:blipFill rotWithShape="1">
          <a:blip r:embed="rId3">
            <a:alphaModFix/>
          </a:blip>
          <a:srcRect/>
          <a:stretch/>
        </p:blipFill>
        <p:spPr>
          <a:xfrm>
            <a:off x="-1" y="549798"/>
            <a:ext cx="12192001" cy="682906"/>
          </a:xfrm>
          <a:prstGeom prst="rect">
            <a:avLst/>
          </a:prstGeom>
          <a:noFill/>
          <a:ln>
            <a:noFill/>
          </a:ln>
        </p:spPr>
      </p:pic>
      <p:sp>
        <p:nvSpPr>
          <p:cNvPr id="73" name="Google Shape;73;p8"/>
          <p:cNvSpPr txBox="1">
            <a:spLocks noGrp="1"/>
          </p:cNvSpPr>
          <p:nvPr>
            <p:ph type="body" idx="1"/>
          </p:nvPr>
        </p:nvSpPr>
        <p:spPr>
          <a:xfrm>
            <a:off x="1022832" y="1484175"/>
            <a:ext cx="51054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8"/>
          <p:cNvSpPr txBox="1">
            <a:spLocks noGrp="1"/>
          </p:cNvSpPr>
          <p:nvPr>
            <p:ph type="body" idx="2"/>
          </p:nvPr>
        </p:nvSpPr>
        <p:spPr>
          <a:xfrm>
            <a:off x="6557058" y="1840375"/>
            <a:ext cx="4421529" cy="37328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Font typeface="Calibri"/>
              <a:buNone/>
              <a:defRPr sz="2000">
                <a:solidFill>
                  <a:schemeClr val="lt1"/>
                </a:solidFill>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8" name="Google Shape;78;p8"/>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9"/>
        <p:cNvGrpSpPr/>
        <p:nvPr/>
      </p:nvGrpSpPr>
      <p:grpSpPr>
        <a:xfrm>
          <a:off x="0" y="0"/>
          <a:ext cx="0" cy="0"/>
          <a:chOff x="0" y="0"/>
          <a:chExt cx="0" cy="0"/>
        </a:xfrm>
      </p:grpSpPr>
      <p:pic>
        <p:nvPicPr>
          <p:cNvPr id="80" name="Google Shape;80;p9"/>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81" name="Google Shape;81;p9"/>
          <p:cNvSpPr txBox="1">
            <a:spLocks noGrp="1"/>
          </p:cNvSpPr>
          <p:nvPr>
            <p:ph type="body" idx="1"/>
          </p:nvPr>
        </p:nvSpPr>
        <p:spPr>
          <a:xfrm>
            <a:off x="1022832" y="1232704"/>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p9"/>
          <p:cNvSpPr txBox="1">
            <a:spLocks noGrp="1"/>
          </p:cNvSpPr>
          <p:nvPr>
            <p:ph type="body" idx="2"/>
          </p:nvPr>
        </p:nvSpPr>
        <p:spPr>
          <a:xfrm>
            <a:off x="1022832" y="2056616"/>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9"/>
          <p:cNvSpPr txBox="1">
            <a:spLocks noGrp="1"/>
          </p:cNvSpPr>
          <p:nvPr>
            <p:ph type="body" idx="3"/>
          </p:nvPr>
        </p:nvSpPr>
        <p:spPr>
          <a:xfrm>
            <a:off x="6355244" y="1232704"/>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p9"/>
          <p:cNvSpPr txBox="1">
            <a:spLocks noGrp="1"/>
          </p:cNvSpPr>
          <p:nvPr>
            <p:ph type="body" idx="4"/>
          </p:nvPr>
        </p:nvSpPr>
        <p:spPr>
          <a:xfrm>
            <a:off x="6355244" y="2056616"/>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9"/>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9"/>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9"/>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9"/>
        <p:cNvGrpSpPr/>
        <p:nvPr/>
      </p:nvGrpSpPr>
      <p:grpSpPr>
        <a:xfrm>
          <a:off x="0" y="0"/>
          <a:ext cx="0" cy="0"/>
          <a:chOff x="0" y="0"/>
          <a:chExt cx="0" cy="0"/>
        </a:xfrm>
      </p:grpSpPr>
      <p:sp>
        <p:nvSpPr>
          <p:cNvPr id="90" name="Google Shape;90;p10"/>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0"/>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3" name="Google Shape;93;p10"/>
          <p:cNvPicPr preferRelativeResize="0"/>
          <p:nvPr/>
        </p:nvPicPr>
        <p:blipFill rotWithShape="1">
          <a:blip r:embed="rId2">
            <a:alphaModFix/>
          </a:blip>
          <a:srcRect/>
          <a:stretch/>
        </p:blipFill>
        <p:spPr>
          <a:xfrm>
            <a:off x="-1" y="549798"/>
            <a:ext cx="12192001" cy="682906"/>
          </a:xfrm>
          <a:prstGeom prst="rect">
            <a:avLst/>
          </a:prstGeom>
          <a:noFill/>
          <a:ln>
            <a:noFill/>
          </a:ln>
        </p:spPr>
      </p:pic>
      <p:sp>
        <p:nvSpPr>
          <p:cNvPr id="94" name="Google Shape;94;p10"/>
          <p:cNvSpPr txBox="1">
            <a:spLocks noGrp="1"/>
          </p:cNvSpPr>
          <p:nvPr>
            <p:ph type="title"/>
          </p:nvPr>
        </p:nvSpPr>
        <p:spPr>
          <a:xfrm>
            <a:off x="1022832" y="327828"/>
            <a:ext cx="10515600" cy="9048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8">
            <a:alphaModFix/>
          </a:blip>
          <a:srcRect/>
          <a:stretch/>
        </p:blipFill>
        <p:spPr>
          <a:xfrm>
            <a:off x="-405113" y="6126514"/>
            <a:ext cx="12597113" cy="777987"/>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1pPr>
            <a:lvl2pPr marL="0" marR="0" lvl="1" indent="0" algn="r" rtl="0">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2pPr>
            <a:lvl3pPr marL="0" marR="0" lvl="2" indent="0" algn="r" rtl="0">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3pPr>
            <a:lvl4pPr marL="0" marR="0" lvl="3" indent="0" algn="r" rtl="0">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4pPr>
            <a:lvl5pPr marL="0" marR="0" lvl="4" indent="0" algn="r" rtl="0">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5pPr>
            <a:lvl6pPr marL="0" marR="0" lvl="5" indent="0" algn="r" rtl="0">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6pPr>
            <a:lvl7pPr marL="0" marR="0" lvl="6" indent="0" algn="r" rtl="0">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7pPr>
            <a:lvl8pPr marL="0" marR="0" lvl="7" indent="0" algn="r" rtl="0">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8pPr>
            <a:lvl9pPr marL="0" marR="0" lvl="8" indent="0" algn="r" rtl="0">
              <a:lnSpc>
                <a:spcPct val="100000"/>
              </a:lnSpc>
              <a:spcBef>
                <a:spcPts val="0"/>
              </a:spcBef>
              <a:spcAft>
                <a:spcPts val="0"/>
              </a:spcAft>
              <a:buClr>
                <a:srgbClr val="FEFFFE"/>
              </a:buClr>
              <a:buSzPts val="1200"/>
              <a:buFont typeface="Calibri"/>
              <a:buNone/>
              <a:defRPr sz="1200" b="0" i="0" u="none" strike="noStrike" cap="none">
                <a:solidFill>
                  <a:srgbClr val="FEFFF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19">
            <a:alphaModFix/>
          </a:blip>
          <a:srcRect/>
          <a:stretch/>
        </p:blipFill>
        <p:spPr>
          <a:xfrm>
            <a:off x="9979908" y="117965"/>
            <a:ext cx="2121905" cy="29924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pic>
        <p:nvPicPr>
          <p:cNvPr id="146" name="Google Shape;146;p18"/>
          <p:cNvPicPr preferRelativeResize="0"/>
          <p:nvPr/>
        </p:nvPicPr>
        <p:blipFill rotWithShape="1">
          <a:blip r:embed="rId18">
            <a:alphaModFix/>
          </a:blip>
          <a:srcRect l="1077" r="341" b="73541"/>
          <a:stretch/>
        </p:blipFill>
        <p:spPr>
          <a:xfrm>
            <a:off x="0" y="6362663"/>
            <a:ext cx="12192000" cy="495337"/>
          </a:xfrm>
          <a:prstGeom prst="rect">
            <a:avLst/>
          </a:prstGeom>
          <a:noFill/>
          <a:ln>
            <a:noFill/>
          </a:ln>
        </p:spPr>
      </p:pic>
      <p:sp>
        <p:nvSpPr>
          <p:cNvPr id="147" name="Google Shape;14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8" name="Google Shape;14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18"/>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p18"/>
          <p:cNvSpPr txBox="1">
            <a:spLocks noGrp="1"/>
          </p:cNvSpPr>
          <p:nvPr>
            <p:ph type="ftr" idx="11"/>
          </p:nvPr>
        </p:nvSpPr>
        <p:spPr>
          <a:xfrm>
            <a:off x="2134564"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6CED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2" name="Google Shape;152;p18"/>
          <p:cNvPicPr preferRelativeResize="0"/>
          <p:nvPr/>
        </p:nvPicPr>
        <p:blipFill rotWithShape="1">
          <a:blip r:embed="rId19">
            <a:alphaModFix/>
          </a:blip>
          <a:srcRect/>
          <a:stretch/>
        </p:blipFill>
        <p:spPr>
          <a:xfrm>
            <a:off x="9979908" y="117965"/>
            <a:ext cx="2121905" cy="29924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36.jp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409" name="Google Shape;409;p47"/>
          <p:cNvSpPr txBox="1">
            <a:spLocks noGrp="1"/>
          </p:cNvSpPr>
          <p:nvPr>
            <p:ph type="title"/>
          </p:nvPr>
        </p:nvSpPr>
        <p:spPr>
          <a:xfrm>
            <a:off x="1053829" y="545123"/>
            <a:ext cx="10515600" cy="677008"/>
          </a:xfrm>
          <a:prstGeom prst="rect">
            <a:avLst/>
          </a:prstGeom>
          <a:noFill/>
          <a:ln>
            <a:noFill/>
          </a:ln>
        </p:spPr>
        <p:txBody>
          <a:bodyPr spcFirstLastPara="1" wrap="square" lIns="91425" tIns="45700" rIns="91425" bIns="45700" anchor="b" anchorCtr="0">
            <a:normAutofit fontScale="90000"/>
          </a:bodyPr>
          <a:lstStyle/>
          <a:p>
            <a:pPr lvl="0">
              <a:buSzPct val="100000"/>
            </a:pPr>
            <a:r>
              <a:rPr lang="en-US" sz="2200" dirty="0" smtClean="0"/>
              <a:t/>
            </a:r>
            <a:br>
              <a:rPr lang="en-US" sz="2200" dirty="0" smtClean="0"/>
            </a:br>
            <a:r>
              <a:rPr lang="en-US" sz="2400" dirty="0"/>
              <a:t>Commitment 1: Improve Health and Well-Being across the Lifespan of Louisianans</a:t>
            </a:r>
            <a:r>
              <a:rPr lang="en-US" sz="2200" dirty="0" smtClean="0"/>
              <a:t/>
            </a:r>
            <a:br>
              <a:rPr lang="en-US" sz="2200" dirty="0" smtClean="0"/>
            </a:br>
            <a:r>
              <a:rPr lang="en-US" sz="2200" dirty="0" smtClean="0"/>
              <a:t>Initiative </a:t>
            </a:r>
            <a:r>
              <a:rPr lang="en-US" sz="2200" dirty="0"/>
              <a:t>2: Improve Prevention, Early Detection, and Treatment of Chronic Diseases</a:t>
            </a:r>
            <a:endParaRPr dirty="0"/>
          </a:p>
        </p:txBody>
      </p:sp>
      <p:sp>
        <p:nvSpPr>
          <p:cNvPr id="410" name="Google Shape;410;p47"/>
          <p:cNvSpPr txBox="1"/>
          <p:nvPr/>
        </p:nvSpPr>
        <p:spPr>
          <a:xfrm>
            <a:off x="387149" y="1397976"/>
            <a:ext cx="11330233" cy="4824539"/>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rgbClr val="9595D2"/>
              </a:buClr>
              <a:buSzPts val="3600"/>
            </a:pPr>
            <a:r>
              <a:rPr lang="en-US" sz="3200" b="1" i="0" u="none" strike="noStrike" cap="none" dirty="0">
                <a:solidFill>
                  <a:srgbClr val="9595D2"/>
                </a:solidFill>
                <a:latin typeface="Calibri" panose="020F0502020204030204" pitchFamily="34" charset="0"/>
                <a:ea typeface="Calibri"/>
                <a:cs typeface="Calibri" panose="020F0502020204030204" pitchFamily="34" charset="0"/>
                <a:sym typeface="Calibri"/>
              </a:rPr>
              <a:t>Goal 1: </a:t>
            </a:r>
            <a:r>
              <a:rPr lang="en-US" sz="3200" b="0" i="0" u="none" strike="noStrike" cap="none" dirty="0">
                <a:solidFill>
                  <a:srgbClr val="9595D2"/>
                </a:solidFill>
                <a:latin typeface="Calibri" panose="020F0502020204030204" pitchFamily="34" charset="0"/>
                <a:ea typeface="Calibri"/>
                <a:cs typeface="Calibri" panose="020F0502020204030204" pitchFamily="34" charset="0"/>
                <a:sym typeface="Calibri"/>
              </a:rPr>
              <a:t>Increase colorectal cancer (CRC) screening rates</a:t>
            </a:r>
            <a:r>
              <a:rPr lang="en-US" sz="3200" b="0"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a:t>
            </a:r>
          </a:p>
          <a:p>
            <a:pPr marL="457200" marR="0" lvl="1" algn="l" rtl="0">
              <a:lnSpc>
                <a:spcPct val="90000"/>
              </a:lnSpc>
              <a:spcBef>
                <a:spcPts val="0"/>
              </a:spcBef>
              <a:spcAft>
                <a:spcPts val="0"/>
              </a:spcAft>
              <a:buClr>
                <a:srgbClr val="9595D2"/>
              </a:buClr>
              <a:buSzPts val="3600"/>
            </a:pPr>
            <a:endParaRPr lang="en-US" sz="3200" b="0" i="0" u="none" strike="noStrike" cap="none" dirty="0" smtClean="0">
              <a:solidFill>
                <a:srgbClr val="9595D2"/>
              </a:solidFill>
              <a:latin typeface="Calibri" panose="020F0502020204030204" pitchFamily="34" charset="0"/>
              <a:ea typeface="Calibri"/>
              <a:cs typeface="Calibri" panose="020F0502020204030204" pitchFamily="34" charset="0"/>
              <a:sym typeface="Calibri"/>
            </a:endParaRPr>
          </a:p>
          <a:p>
            <a:pPr marL="457200" marR="0" lvl="1" algn="l" rtl="0">
              <a:lnSpc>
                <a:spcPct val="90000"/>
              </a:lnSpc>
              <a:spcBef>
                <a:spcPts val="0"/>
              </a:spcBef>
              <a:spcAft>
                <a:spcPts val="0"/>
              </a:spcAft>
              <a:buClr>
                <a:srgbClr val="9595D2"/>
              </a:buClr>
              <a:buSzPts val="3600"/>
            </a:pPr>
            <a:r>
              <a:rPr lang="en-US" sz="3200" b="1"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Goal </a:t>
            </a:r>
            <a:r>
              <a:rPr lang="en-US" sz="3200" b="1" i="0" u="none" strike="noStrike" cap="none" dirty="0">
                <a:solidFill>
                  <a:srgbClr val="9595D2"/>
                </a:solidFill>
                <a:latin typeface="Calibri" panose="020F0502020204030204" pitchFamily="34" charset="0"/>
                <a:ea typeface="Calibri"/>
                <a:cs typeface="Calibri" panose="020F0502020204030204" pitchFamily="34" charset="0"/>
                <a:sym typeface="Calibri"/>
              </a:rPr>
              <a:t>2: </a:t>
            </a:r>
            <a:r>
              <a:rPr lang="en-US" sz="3200" b="0" i="0" u="none" strike="noStrike" cap="none" dirty="0">
                <a:solidFill>
                  <a:srgbClr val="9595D2"/>
                </a:solidFill>
                <a:latin typeface="Calibri" panose="020F0502020204030204" pitchFamily="34" charset="0"/>
                <a:ea typeface="Calibri"/>
                <a:cs typeface="Calibri" panose="020F0502020204030204" pitchFamily="34" charset="0"/>
                <a:sym typeface="Calibri"/>
              </a:rPr>
              <a:t>Increase the number of participants screened for cardiovascular disease, blood pressure, and </a:t>
            </a:r>
            <a:r>
              <a:rPr lang="en-US" sz="3200" b="0"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diabetes.</a:t>
            </a:r>
          </a:p>
          <a:p>
            <a:pPr marL="457200" marR="0" lvl="1" algn="l" rtl="0">
              <a:lnSpc>
                <a:spcPct val="90000"/>
              </a:lnSpc>
              <a:spcBef>
                <a:spcPts val="0"/>
              </a:spcBef>
              <a:spcAft>
                <a:spcPts val="0"/>
              </a:spcAft>
              <a:buClr>
                <a:srgbClr val="9595D2"/>
              </a:buClr>
              <a:buSzPts val="3600"/>
            </a:pPr>
            <a:endParaRPr lang="en-US" sz="3200" b="0" i="0" u="none" strike="noStrike" cap="none" dirty="0" smtClean="0">
              <a:solidFill>
                <a:srgbClr val="9595D2"/>
              </a:solidFill>
              <a:latin typeface="Calibri" panose="020F0502020204030204" pitchFamily="34" charset="0"/>
              <a:ea typeface="Calibri"/>
              <a:cs typeface="Calibri" panose="020F0502020204030204" pitchFamily="34" charset="0"/>
              <a:sym typeface="Calibri"/>
            </a:endParaRPr>
          </a:p>
          <a:p>
            <a:pPr marL="457200" marR="0" lvl="1" algn="l" rtl="0">
              <a:lnSpc>
                <a:spcPct val="90000"/>
              </a:lnSpc>
              <a:spcBef>
                <a:spcPts val="0"/>
              </a:spcBef>
              <a:spcAft>
                <a:spcPts val="0"/>
              </a:spcAft>
              <a:buClr>
                <a:srgbClr val="9595D2"/>
              </a:buClr>
              <a:buSzPts val="3600"/>
            </a:pPr>
            <a:r>
              <a:rPr lang="en-US" sz="3200" b="1"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Goal </a:t>
            </a:r>
            <a:r>
              <a:rPr lang="en-US" sz="3200" b="1" i="0" u="none" strike="noStrike" cap="none" dirty="0">
                <a:solidFill>
                  <a:srgbClr val="9595D2"/>
                </a:solidFill>
                <a:latin typeface="Calibri" panose="020F0502020204030204" pitchFamily="34" charset="0"/>
                <a:ea typeface="Calibri"/>
                <a:cs typeface="Calibri" panose="020F0502020204030204" pitchFamily="34" charset="0"/>
                <a:sym typeface="Calibri"/>
              </a:rPr>
              <a:t>3: </a:t>
            </a:r>
            <a:r>
              <a:rPr lang="en-US" sz="3200" b="0" i="0" u="none" strike="noStrike" cap="none" dirty="0">
                <a:solidFill>
                  <a:srgbClr val="9595D2"/>
                </a:solidFill>
                <a:latin typeface="Calibri" panose="020F0502020204030204" pitchFamily="34" charset="0"/>
                <a:ea typeface="Calibri"/>
                <a:cs typeface="Calibri" panose="020F0502020204030204" pitchFamily="34" charset="0"/>
                <a:sym typeface="Calibri"/>
              </a:rPr>
              <a:t>Increase the use of best practices for the early detection of cardiovascular disease</a:t>
            </a:r>
            <a:r>
              <a:rPr lang="en-US" sz="3200" b="0"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a:t>
            </a:r>
          </a:p>
          <a:p>
            <a:pPr marL="457200" marR="0" lvl="1" algn="l" rtl="0">
              <a:lnSpc>
                <a:spcPct val="90000"/>
              </a:lnSpc>
              <a:spcBef>
                <a:spcPts val="0"/>
              </a:spcBef>
              <a:spcAft>
                <a:spcPts val="0"/>
              </a:spcAft>
              <a:buClr>
                <a:srgbClr val="9595D2"/>
              </a:buClr>
              <a:buSzPts val="3600"/>
            </a:pPr>
            <a:endParaRPr lang="en-US" sz="3200" b="0" i="0" u="none" strike="noStrike" cap="none" dirty="0" smtClean="0">
              <a:solidFill>
                <a:srgbClr val="9595D2"/>
              </a:solidFill>
              <a:latin typeface="Calibri" panose="020F0502020204030204" pitchFamily="34" charset="0"/>
              <a:ea typeface="Calibri"/>
              <a:cs typeface="Calibri" panose="020F0502020204030204" pitchFamily="34" charset="0"/>
              <a:sym typeface="Calibri"/>
            </a:endParaRPr>
          </a:p>
          <a:p>
            <a:pPr marL="457200" lvl="1">
              <a:lnSpc>
                <a:spcPct val="90000"/>
              </a:lnSpc>
              <a:buClr>
                <a:srgbClr val="9595D2"/>
              </a:buClr>
              <a:buSzPts val="3600"/>
            </a:pPr>
            <a:r>
              <a:rPr lang="en-US" sz="3200" b="1" dirty="0">
                <a:solidFill>
                  <a:srgbClr val="9595D2"/>
                </a:solidFill>
                <a:latin typeface="Calibri" panose="020F0502020204030204" pitchFamily="34" charset="0"/>
                <a:ea typeface="Calibri"/>
                <a:cs typeface="Calibri" panose="020F0502020204030204" pitchFamily="34" charset="0"/>
                <a:sym typeface="Calibri"/>
              </a:rPr>
              <a:t>Goal 4: </a:t>
            </a:r>
            <a:r>
              <a:rPr lang="en-US" sz="3200" dirty="0">
                <a:solidFill>
                  <a:srgbClr val="9595D2"/>
                </a:solidFill>
                <a:latin typeface="Calibri" panose="020F0502020204030204" pitchFamily="34" charset="0"/>
                <a:ea typeface="Calibri"/>
                <a:cs typeface="Calibri" panose="020F0502020204030204" pitchFamily="34" charset="0"/>
                <a:sym typeface="Calibri"/>
              </a:rPr>
              <a:t>Increase the number of Louisiana childcare centers and schools engaged in childhood obesity prevention activities</a:t>
            </a:r>
            <a:r>
              <a:rPr lang="en-US" sz="3200" dirty="0" smtClean="0">
                <a:solidFill>
                  <a:srgbClr val="9595D2"/>
                </a:solidFill>
                <a:latin typeface="Calibri" panose="020F0502020204030204" pitchFamily="34" charset="0"/>
                <a:ea typeface="Calibri"/>
                <a:cs typeface="Calibri" panose="020F0502020204030204" pitchFamily="34" charset="0"/>
                <a:sym typeface="Calibri"/>
              </a:rPr>
              <a:t>.</a:t>
            </a:r>
            <a:endParaRPr lang="en-US" sz="3200" dirty="0">
              <a:latin typeface="Calibri" panose="020F0502020204030204" pitchFamily="34" charset="0"/>
              <a:cs typeface="Calibri" panose="020F0502020204030204" pitchFamily="34" charset="0"/>
            </a:endParaRPr>
          </a:p>
          <a:p>
            <a:pPr marL="457200" marR="0" lvl="1" algn="l" rtl="0">
              <a:lnSpc>
                <a:spcPct val="90000"/>
              </a:lnSpc>
              <a:spcBef>
                <a:spcPts val="0"/>
              </a:spcBef>
              <a:spcAft>
                <a:spcPts val="0"/>
              </a:spcAft>
              <a:buClr>
                <a:srgbClr val="9595D2"/>
              </a:buClr>
              <a:buSzPts val="3600"/>
            </a:pP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a:p>
            <a:pPr marL="685800" marR="0" lvl="1" indent="0" algn="l" rtl="0">
              <a:lnSpc>
                <a:spcPct val="90000"/>
              </a:lnSpc>
              <a:spcBef>
                <a:spcPts val="500"/>
              </a:spcBef>
              <a:spcAft>
                <a:spcPts val="0"/>
              </a:spcAft>
              <a:buClr>
                <a:schemeClr val="dk1"/>
              </a:buClr>
              <a:buSzPts val="3600"/>
              <a:buFont typeface="Arial"/>
              <a:buNone/>
            </a:pPr>
            <a:endParaRPr sz="3200" b="0" i="0" u="none" strike="noStrike" cap="none" dirty="0">
              <a:solidFill>
                <a:srgbClr val="9595D2"/>
              </a:solidFill>
              <a:highlight>
                <a:srgbClr val="FFFF00"/>
              </a:highlight>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409" name="Google Shape;409;p47"/>
          <p:cNvSpPr txBox="1">
            <a:spLocks noGrp="1"/>
          </p:cNvSpPr>
          <p:nvPr>
            <p:ph type="title"/>
          </p:nvPr>
        </p:nvSpPr>
        <p:spPr>
          <a:xfrm>
            <a:off x="1053829" y="545123"/>
            <a:ext cx="10515600" cy="677008"/>
          </a:xfrm>
          <a:prstGeom prst="rect">
            <a:avLst/>
          </a:prstGeom>
          <a:noFill/>
          <a:ln>
            <a:noFill/>
          </a:ln>
        </p:spPr>
        <p:txBody>
          <a:bodyPr spcFirstLastPara="1" wrap="square" lIns="91425" tIns="45700" rIns="91425" bIns="45700" anchor="b" anchorCtr="0">
            <a:normAutofit fontScale="90000"/>
          </a:bodyPr>
          <a:lstStyle/>
          <a:p>
            <a:pPr lvl="0">
              <a:buSzPct val="100000"/>
            </a:pPr>
            <a:r>
              <a:rPr lang="en-US" sz="2200" dirty="0" smtClean="0"/>
              <a:t/>
            </a:r>
            <a:br>
              <a:rPr lang="en-US" sz="2200" dirty="0" smtClean="0"/>
            </a:br>
            <a:r>
              <a:rPr lang="en-US" sz="2400" dirty="0"/>
              <a:t>Commitment 1: Improve Health and Well-Being across the Lifespan of Louisianans</a:t>
            </a:r>
            <a:r>
              <a:rPr lang="en-US" sz="2200" dirty="0" smtClean="0"/>
              <a:t/>
            </a:r>
            <a:br>
              <a:rPr lang="en-US" sz="2200" dirty="0" smtClean="0"/>
            </a:br>
            <a:r>
              <a:rPr lang="en-US" sz="2200" dirty="0" smtClean="0"/>
              <a:t>Initiative </a:t>
            </a:r>
            <a:r>
              <a:rPr lang="en-US" sz="2200" dirty="0"/>
              <a:t>2: Improve Prevention, Early Detection, and Treatment of Chronic Diseases</a:t>
            </a:r>
            <a:endParaRPr dirty="0"/>
          </a:p>
        </p:txBody>
      </p:sp>
      <p:sp>
        <p:nvSpPr>
          <p:cNvPr id="410" name="Google Shape;410;p47"/>
          <p:cNvSpPr txBox="1"/>
          <p:nvPr/>
        </p:nvSpPr>
        <p:spPr>
          <a:xfrm>
            <a:off x="387149" y="1292469"/>
            <a:ext cx="11330233" cy="4930047"/>
          </a:xfrm>
          <a:prstGeom prst="rect">
            <a:avLst/>
          </a:prstGeom>
          <a:noFill/>
          <a:ln>
            <a:noFill/>
          </a:ln>
        </p:spPr>
        <p:txBody>
          <a:bodyPr spcFirstLastPara="1" wrap="square" lIns="91425" tIns="45700" rIns="91425" bIns="45700" anchor="t" anchorCtr="0">
            <a:noAutofit/>
          </a:bodyPr>
          <a:lstStyle/>
          <a:p>
            <a:pPr marL="457200" lvl="1">
              <a:lnSpc>
                <a:spcPct val="90000"/>
              </a:lnSpc>
              <a:buClr>
                <a:srgbClr val="9595D2"/>
              </a:buClr>
              <a:buSzPts val="3600"/>
            </a:pPr>
            <a:r>
              <a:rPr lang="en-US" sz="3600" b="1" dirty="0" smtClean="0">
                <a:solidFill>
                  <a:srgbClr val="9595D2"/>
                </a:solidFill>
                <a:latin typeface="Calibri" panose="020F0502020204030204" pitchFamily="34" charset="0"/>
                <a:ea typeface="Calibri"/>
                <a:cs typeface="Calibri" panose="020F0502020204030204" pitchFamily="34" charset="0"/>
                <a:sym typeface="Calibri"/>
              </a:rPr>
              <a:t>Goal 5: </a:t>
            </a:r>
            <a:r>
              <a:rPr lang="en-US" sz="3600" dirty="0" smtClean="0">
                <a:solidFill>
                  <a:srgbClr val="9595D2"/>
                </a:solidFill>
                <a:latin typeface="Calibri" panose="020F0502020204030204" pitchFamily="34" charset="0"/>
                <a:ea typeface="Calibri"/>
                <a:cs typeface="Calibri" panose="020F0502020204030204" pitchFamily="34" charset="0"/>
                <a:sym typeface="Calibri"/>
              </a:rPr>
              <a:t>Increase access to healthier food options for Louisiana residents in underserved communities.</a:t>
            </a:r>
          </a:p>
          <a:p>
            <a:pPr marL="457200" lvl="1">
              <a:lnSpc>
                <a:spcPct val="90000"/>
              </a:lnSpc>
              <a:buClr>
                <a:srgbClr val="9595D2"/>
              </a:buClr>
              <a:buSzPts val="3600"/>
            </a:pPr>
            <a:endParaRPr lang="en-US" sz="3600" dirty="0" smtClean="0">
              <a:solidFill>
                <a:srgbClr val="9595D2"/>
              </a:solidFill>
              <a:latin typeface="Calibri" panose="020F0502020204030204" pitchFamily="34" charset="0"/>
              <a:ea typeface="Calibri"/>
              <a:cs typeface="Calibri" panose="020F0502020204030204" pitchFamily="34" charset="0"/>
              <a:sym typeface="Calibri"/>
            </a:endParaRPr>
          </a:p>
          <a:p>
            <a:pPr marL="457200" lvl="1">
              <a:lnSpc>
                <a:spcPct val="90000"/>
              </a:lnSpc>
              <a:buClr>
                <a:srgbClr val="9595D2"/>
              </a:buClr>
              <a:buSzPts val="3600"/>
            </a:pPr>
            <a:r>
              <a:rPr lang="en-US" sz="3600" b="1" dirty="0">
                <a:solidFill>
                  <a:srgbClr val="9595D2"/>
                </a:solidFill>
                <a:latin typeface="Calibri"/>
                <a:ea typeface="Calibri"/>
                <a:cs typeface="Calibri"/>
                <a:sym typeface="Calibri"/>
              </a:rPr>
              <a:t>Goal 6: </a:t>
            </a:r>
            <a:r>
              <a:rPr lang="en-US" sz="3600" dirty="0">
                <a:solidFill>
                  <a:srgbClr val="9595D2"/>
                </a:solidFill>
                <a:latin typeface="Calibri"/>
                <a:ea typeface="Calibri"/>
                <a:cs typeface="Calibri"/>
                <a:sym typeface="Calibri"/>
              </a:rPr>
              <a:t>Increase coverage of tobacco cessation counseling</a:t>
            </a:r>
            <a:r>
              <a:rPr lang="en-US" sz="3600" dirty="0" smtClean="0">
                <a:solidFill>
                  <a:srgbClr val="9595D2"/>
                </a:solidFill>
                <a:latin typeface="Calibri"/>
                <a:ea typeface="Calibri"/>
                <a:cs typeface="Calibri"/>
                <a:sym typeface="Calibri"/>
              </a:rPr>
              <a:t>.</a:t>
            </a:r>
          </a:p>
          <a:p>
            <a:pPr marL="457200" lvl="1">
              <a:lnSpc>
                <a:spcPct val="90000"/>
              </a:lnSpc>
              <a:buClr>
                <a:srgbClr val="9595D2"/>
              </a:buClr>
              <a:buSzPts val="3600"/>
            </a:pPr>
            <a:endParaRPr lang="en-US" sz="3600" dirty="0" smtClean="0">
              <a:solidFill>
                <a:srgbClr val="9595D2"/>
              </a:solidFill>
              <a:latin typeface="Calibri"/>
              <a:ea typeface="Calibri"/>
              <a:cs typeface="Calibri"/>
              <a:sym typeface="Calibri"/>
            </a:endParaRPr>
          </a:p>
          <a:p>
            <a:pPr marL="457200" lvl="1">
              <a:lnSpc>
                <a:spcPct val="90000"/>
              </a:lnSpc>
              <a:buClr>
                <a:srgbClr val="9595D2"/>
              </a:buClr>
              <a:buSzPts val="3600"/>
            </a:pPr>
            <a:r>
              <a:rPr lang="en-US" sz="3600" b="1" dirty="0">
                <a:solidFill>
                  <a:srgbClr val="9595D2"/>
                </a:solidFill>
                <a:latin typeface="Calibri"/>
                <a:ea typeface="Calibri"/>
                <a:cs typeface="Calibri"/>
                <a:sym typeface="Calibri"/>
              </a:rPr>
              <a:t>Goal 7: </a:t>
            </a:r>
            <a:r>
              <a:rPr lang="en-US" sz="3600" dirty="0">
                <a:solidFill>
                  <a:srgbClr val="9595D2"/>
                </a:solidFill>
                <a:latin typeface="Calibri"/>
                <a:ea typeface="Calibri"/>
                <a:cs typeface="Calibri"/>
                <a:sym typeface="Calibri"/>
              </a:rPr>
              <a:t>Enroll children in non-clinical asthma management services.</a:t>
            </a:r>
            <a:endParaRPr lang="en-US" sz="3600" dirty="0">
              <a:solidFill>
                <a:srgbClr val="9595D2"/>
              </a:solidFill>
              <a:highlight>
                <a:srgbClr val="FFFF00"/>
              </a:highlight>
              <a:latin typeface="Calibri"/>
              <a:ea typeface="Calibri"/>
              <a:cs typeface="Calibri"/>
              <a:sym typeface="Calibri"/>
            </a:endParaRPr>
          </a:p>
          <a:p>
            <a:pPr marL="457200" lvl="1">
              <a:lnSpc>
                <a:spcPct val="90000"/>
              </a:lnSpc>
              <a:buClr>
                <a:srgbClr val="9595D2"/>
              </a:buClr>
              <a:buSzPts val="3600"/>
            </a:pPr>
            <a:endParaRPr lang="en-US" sz="3600" dirty="0">
              <a:solidFill>
                <a:srgbClr val="9595D2"/>
              </a:solidFill>
              <a:highlight>
                <a:srgbClr val="FFFF00"/>
              </a:highlight>
              <a:latin typeface="Calibri"/>
              <a:ea typeface="Calibri"/>
              <a:cs typeface="Calibri"/>
              <a:sym typeface="Calibri"/>
            </a:endParaRPr>
          </a:p>
          <a:p>
            <a:pPr marL="457200" lvl="1">
              <a:lnSpc>
                <a:spcPct val="90000"/>
              </a:lnSpc>
              <a:buClr>
                <a:srgbClr val="9595D2"/>
              </a:buClr>
              <a:buSzPts val="3600"/>
            </a:pPr>
            <a:endParaRPr lang="en-US" sz="3600" dirty="0" smtClean="0">
              <a:solidFill>
                <a:srgbClr val="9595D2"/>
              </a:solidFill>
              <a:highlight>
                <a:srgbClr val="FFFF00"/>
              </a:highlight>
              <a:latin typeface="Calibri" panose="020F0502020204030204" pitchFamily="34" charset="0"/>
              <a:ea typeface="Calibri"/>
              <a:cs typeface="Calibri" panose="020F0502020204030204" pitchFamily="34" charset="0"/>
              <a:sym typeface="Calibri"/>
            </a:endParaRPr>
          </a:p>
          <a:p>
            <a:pPr marL="685800" marR="0" lvl="1" indent="-228600" algn="l" rtl="0">
              <a:lnSpc>
                <a:spcPct val="90000"/>
              </a:lnSpc>
              <a:spcBef>
                <a:spcPts val="0"/>
              </a:spcBef>
              <a:spcAft>
                <a:spcPts val="0"/>
              </a:spcAft>
              <a:buClr>
                <a:srgbClr val="9595D2"/>
              </a:buClr>
              <a:buSzPts val="3600"/>
              <a:buFont typeface="Arial"/>
              <a:buChar char="•"/>
            </a:pP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a:p>
            <a:pPr marL="685800" marR="0" lvl="1" indent="0" algn="l" rtl="0">
              <a:lnSpc>
                <a:spcPct val="90000"/>
              </a:lnSpc>
              <a:spcBef>
                <a:spcPts val="500"/>
              </a:spcBef>
              <a:spcAft>
                <a:spcPts val="0"/>
              </a:spcAft>
              <a:buClr>
                <a:schemeClr val="dk1"/>
              </a:buClr>
              <a:buSzPts val="3600"/>
              <a:buFont typeface="Arial"/>
              <a:buNone/>
            </a:pPr>
            <a:endParaRPr sz="3200" b="0" i="0" u="none" strike="noStrike" cap="none" dirty="0">
              <a:solidFill>
                <a:srgbClr val="9595D2"/>
              </a:solidFill>
              <a:highlight>
                <a:srgbClr val="FFFF00"/>
              </a:highlight>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897653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435" name="Google Shape;435;p50"/>
          <p:cNvSpPr txBox="1">
            <a:spLocks noGrp="1"/>
          </p:cNvSpPr>
          <p:nvPr>
            <p:ph type="title"/>
          </p:nvPr>
        </p:nvSpPr>
        <p:spPr>
          <a:xfrm>
            <a:off x="1022832" y="457200"/>
            <a:ext cx="10515600" cy="677008"/>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1: Improve Health and Well-Being across the Lifespan of Louisianans</a:t>
            </a:r>
            <a:br>
              <a:rPr lang="en-US" sz="2000" dirty="0"/>
            </a:br>
            <a:r>
              <a:rPr lang="en-US" sz="2000" dirty="0"/>
              <a:t>Initiative </a:t>
            </a:r>
            <a:r>
              <a:rPr lang="en-US" sz="2000" dirty="0"/>
              <a:t>3: Increase Availability of Behavioral Health Services</a:t>
            </a:r>
            <a:endParaRPr sz="2000" dirty="0"/>
          </a:p>
        </p:txBody>
      </p:sp>
      <p:sp>
        <p:nvSpPr>
          <p:cNvPr id="436" name="Google Shape;436;p50"/>
          <p:cNvSpPr txBox="1"/>
          <p:nvPr/>
        </p:nvSpPr>
        <p:spPr>
          <a:xfrm>
            <a:off x="573126" y="1570690"/>
            <a:ext cx="11092005" cy="4447673"/>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1: </a:t>
            </a:r>
            <a:r>
              <a:rPr lang="en-US" sz="3600" b="0" i="0" u="none" strike="noStrike" cap="none" dirty="0">
                <a:solidFill>
                  <a:srgbClr val="9595D2"/>
                </a:solidFill>
                <a:latin typeface="Calibri"/>
                <a:ea typeface="Calibri"/>
                <a:cs typeface="Calibri"/>
                <a:sym typeface="Calibri"/>
              </a:rPr>
              <a:t>Increase access to crisis call services for individuals in suicidal crisis or emotional distress.</a:t>
            </a:r>
            <a:endParaRPr sz="1400" b="0" i="0" u="none" strike="noStrike" cap="none" dirty="0">
              <a:solidFill>
                <a:srgbClr val="000000"/>
              </a:solidFill>
              <a:latin typeface="Arial"/>
              <a:ea typeface="Arial"/>
              <a:cs typeface="Arial"/>
              <a:sym typeface="Arial"/>
            </a:endParaRPr>
          </a:p>
          <a:p>
            <a:pPr marL="685800" marR="0" lvl="1" indent="0" algn="l" rtl="0">
              <a:lnSpc>
                <a:spcPct val="90000"/>
              </a:lnSpc>
              <a:spcBef>
                <a:spcPts val="500"/>
              </a:spcBef>
              <a:spcAft>
                <a:spcPts val="0"/>
              </a:spcAft>
              <a:buClr>
                <a:schemeClr val="dk1"/>
              </a:buClr>
              <a:buSzPts val="3600"/>
              <a:buFont typeface="Arial"/>
              <a:buNone/>
            </a:pPr>
            <a:endParaRPr sz="36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2: </a:t>
            </a:r>
            <a:r>
              <a:rPr lang="en-US" sz="3600" b="0" i="0" u="none" strike="noStrike" cap="none" dirty="0">
                <a:solidFill>
                  <a:srgbClr val="9595D2"/>
                </a:solidFill>
                <a:latin typeface="Calibri"/>
                <a:ea typeface="Calibri"/>
                <a:cs typeface="Calibri"/>
                <a:sym typeface="Calibri"/>
              </a:rPr>
              <a:t>Expand the behavioral health system’s capacity to meet the needs of people with mental illness.</a:t>
            </a:r>
            <a:endParaRPr sz="3600" b="0" i="0" u="none" strike="noStrike" cap="none" dirty="0">
              <a:solidFill>
                <a:srgbClr val="9595D2"/>
              </a:solidFill>
              <a:highlight>
                <a:srgbClr val="FFFF00"/>
              </a:highlight>
              <a:latin typeface="Calibri"/>
              <a:ea typeface="Calibri"/>
              <a:cs typeface="Calibri"/>
              <a:sym typeface="Calibri"/>
            </a:endParaRPr>
          </a:p>
          <a:p>
            <a:pPr marL="457200" marR="0" lvl="1" indent="0" algn="l" rtl="0">
              <a:lnSpc>
                <a:spcPct val="90000"/>
              </a:lnSpc>
              <a:spcBef>
                <a:spcPts val="500"/>
              </a:spcBef>
              <a:spcAft>
                <a:spcPts val="0"/>
              </a:spcAft>
              <a:buClr>
                <a:schemeClr val="dk1"/>
              </a:buClr>
              <a:buSzPts val="3600"/>
              <a:buFont typeface="Arial"/>
              <a:buNone/>
            </a:pPr>
            <a:endParaRPr sz="36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3: </a:t>
            </a:r>
            <a:r>
              <a:rPr lang="en-US" sz="3600" b="0" i="0" u="none" strike="noStrike" cap="none" dirty="0">
                <a:solidFill>
                  <a:srgbClr val="9595D2"/>
                </a:solidFill>
                <a:latin typeface="Calibri"/>
                <a:ea typeface="Calibri"/>
                <a:cs typeface="Calibri"/>
                <a:sym typeface="Calibri"/>
              </a:rPr>
              <a:t>Conceptualize a system to introduce child and adolescent crisis services to Medicaid members.</a:t>
            </a:r>
            <a:endParaRPr sz="3600" b="0" i="0" u="none" strike="noStrike" cap="none" dirty="0">
              <a:solidFill>
                <a:srgbClr val="9595D2"/>
              </a:solidFill>
              <a:highlight>
                <a:srgbClr val="FFFF00"/>
              </a:highlight>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443" name="Google Shape;443;p51"/>
          <p:cNvSpPr txBox="1">
            <a:spLocks noGrp="1"/>
          </p:cNvSpPr>
          <p:nvPr>
            <p:ph type="title"/>
          </p:nvPr>
        </p:nvSpPr>
        <p:spPr>
          <a:xfrm>
            <a:off x="1022832" y="483576"/>
            <a:ext cx="10515600" cy="734095"/>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1: Improve Health and Well-Being across the Lifespan of Louisianans</a:t>
            </a:r>
            <a:br>
              <a:rPr lang="en-US" sz="2000" dirty="0"/>
            </a:br>
            <a:r>
              <a:rPr lang="en-US" sz="2000" dirty="0"/>
              <a:t>Initiative </a:t>
            </a:r>
            <a:r>
              <a:rPr lang="en-US" sz="2000" dirty="0"/>
              <a:t>4: Increase Access to Dental Services for Adults with Developmental Disabilities</a:t>
            </a:r>
            <a:endParaRPr sz="2000" dirty="0"/>
          </a:p>
        </p:txBody>
      </p:sp>
      <p:sp>
        <p:nvSpPr>
          <p:cNvPr id="444" name="Google Shape;444;p51"/>
          <p:cNvSpPr txBox="1"/>
          <p:nvPr/>
        </p:nvSpPr>
        <p:spPr>
          <a:xfrm>
            <a:off x="573127" y="1636005"/>
            <a:ext cx="6898828" cy="4447673"/>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1: </a:t>
            </a:r>
            <a:r>
              <a:rPr lang="en-US" sz="3600" b="0" i="0" u="none" strike="noStrike" cap="none" dirty="0">
                <a:solidFill>
                  <a:srgbClr val="9595D2"/>
                </a:solidFill>
                <a:latin typeface="Calibri"/>
                <a:ea typeface="Calibri"/>
                <a:cs typeface="Calibri"/>
                <a:sym typeface="Calibri"/>
              </a:rPr>
              <a:t>Ensure 20 dental providers are serving those living with developmental disabilities.</a:t>
            </a:r>
            <a:endParaRPr sz="1400" b="0" i="0" u="none" strike="noStrike" cap="none" dirty="0">
              <a:solidFill>
                <a:srgbClr val="000000"/>
              </a:solidFill>
              <a:latin typeface="Arial"/>
              <a:ea typeface="Arial"/>
              <a:cs typeface="Arial"/>
              <a:sym typeface="Arial"/>
            </a:endParaRPr>
          </a:p>
          <a:p>
            <a:pPr marL="457200" marR="0" lvl="1" indent="0" algn="l" rtl="0">
              <a:lnSpc>
                <a:spcPct val="90000"/>
              </a:lnSpc>
              <a:spcBef>
                <a:spcPts val="500"/>
              </a:spcBef>
              <a:spcAft>
                <a:spcPts val="0"/>
              </a:spcAft>
              <a:buClr>
                <a:schemeClr val="dk1"/>
              </a:buClr>
              <a:buSzPts val="3600"/>
              <a:buFont typeface="Arial"/>
              <a:buNone/>
            </a:pPr>
            <a:endParaRPr sz="36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2: </a:t>
            </a:r>
            <a:r>
              <a:rPr lang="en-US" sz="3600" b="0" i="0" u="none" strike="noStrike" cap="none" dirty="0">
                <a:solidFill>
                  <a:srgbClr val="9595D2"/>
                </a:solidFill>
                <a:latin typeface="Calibri"/>
                <a:ea typeface="Calibri"/>
                <a:cs typeface="Calibri"/>
                <a:sym typeface="Calibri"/>
              </a:rPr>
              <a:t>Increase the percentage of recipients enrolled in the Adult Waiver Dental Program.</a:t>
            </a:r>
            <a:endParaRPr sz="3600" b="0" i="0" u="none" strike="noStrike" cap="none" dirty="0">
              <a:solidFill>
                <a:srgbClr val="9595D2"/>
              </a:solidFill>
              <a:latin typeface="Calibri"/>
              <a:ea typeface="Calibri"/>
              <a:cs typeface="Calibri"/>
              <a:sym typeface="Calibri"/>
            </a:endParaRPr>
          </a:p>
        </p:txBody>
      </p:sp>
      <p:pic>
        <p:nvPicPr>
          <p:cNvPr id="445" name="Google Shape;445;p51"/>
          <p:cNvPicPr preferRelativeResize="0"/>
          <p:nvPr/>
        </p:nvPicPr>
        <p:blipFill rotWithShape="1">
          <a:blip r:embed="rId3">
            <a:alphaModFix/>
          </a:blip>
          <a:srcRect t="34753"/>
          <a:stretch/>
        </p:blipFill>
        <p:spPr>
          <a:xfrm>
            <a:off x="7660109" y="1815737"/>
            <a:ext cx="4531891" cy="39425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3"/>
          <p:cNvSpPr txBox="1">
            <a:spLocks noGrp="1"/>
          </p:cNvSpPr>
          <p:nvPr>
            <p:ph type="body" idx="1"/>
          </p:nvPr>
        </p:nvSpPr>
        <p:spPr>
          <a:xfrm>
            <a:off x="278247" y="2168366"/>
            <a:ext cx="5560849" cy="3113951"/>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rgbClr val="9595D2"/>
              </a:buClr>
              <a:buSzPts val="3600"/>
              <a:buNone/>
            </a:pPr>
            <a:r>
              <a:rPr lang="en-US" sz="3600" b="1" dirty="0">
                <a:solidFill>
                  <a:srgbClr val="9595D2"/>
                </a:solidFill>
              </a:rPr>
              <a:t>Goal 1: </a:t>
            </a:r>
            <a:r>
              <a:rPr lang="en-US" sz="3600" dirty="0">
                <a:solidFill>
                  <a:srgbClr val="9595D2"/>
                </a:solidFill>
              </a:rPr>
              <a:t>Complete the foundational assessment and engagement activities needed to develop the state sickle cell registry.</a:t>
            </a:r>
            <a:endParaRPr dirty="0"/>
          </a:p>
        </p:txBody>
      </p:sp>
      <p:sp>
        <p:nvSpPr>
          <p:cNvPr id="461" name="Google Shape;46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462" name="Google Shape;462;p53"/>
          <p:cNvSpPr txBox="1">
            <a:spLocks noGrp="1"/>
          </p:cNvSpPr>
          <p:nvPr>
            <p:ph type="title"/>
          </p:nvPr>
        </p:nvSpPr>
        <p:spPr>
          <a:xfrm>
            <a:off x="1022832" y="380080"/>
            <a:ext cx="10515600" cy="729407"/>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2: Support Vulnerable and Underserved Populations</a:t>
            </a:r>
            <a:br>
              <a:rPr lang="en-US" sz="2000" dirty="0"/>
            </a:br>
            <a:r>
              <a:rPr lang="en-US" sz="2000" dirty="0"/>
              <a:t>Initiative </a:t>
            </a:r>
            <a:r>
              <a:rPr lang="en-US" sz="2000" dirty="0"/>
              <a:t>5: Improve Systems to Support People Living with Sickle Cell Disease</a:t>
            </a:r>
            <a:endParaRPr dirty="0"/>
          </a:p>
        </p:txBody>
      </p:sp>
      <p:pic>
        <p:nvPicPr>
          <p:cNvPr id="463" name="Google Shape;463;p53"/>
          <p:cNvPicPr preferRelativeResize="0"/>
          <p:nvPr/>
        </p:nvPicPr>
        <p:blipFill rotWithShape="1">
          <a:blip r:embed="rId3">
            <a:alphaModFix/>
          </a:blip>
          <a:srcRect l="15832" t="14524" b="18902"/>
          <a:stretch/>
        </p:blipFill>
        <p:spPr>
          <a:xfrm>
            <a:off x="6766560" y="2011418"/>
            <a:ext cx="4300565" cy="34015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470" name="Google Shape;470;p54"/>
          <p:cNvSpPr txBox="1">
            <a:spLocks noGrp="1"/>
          </p:cNvSpPr>
          <p:nvPr>
            <p:ph type="title"/>
          </p:nvPr>
        </p:nvSpPr>
        <p:spPr>
          <a:xfrm>
            <a:off x="1022832" y="367017"/>
            <a:ext cx="10515600" cy="828737"/>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2: Support Vulnerable and Underserved Populations</a:t>
            </a:r>
            <a:br>
              <a:rPr lang="en-US" sz="2000" dirty="0"/>
            </a:br>
            <a:r>
              <a:rPr lang="en-US" sz="2000" dirty="0"/>
              <a:t>Initiative </a:t>
            </a:r>
            <a:r>
              <a:rPr lang="en-US" sz="2000" dirty="0"/>
              <a:t>6: Increase and Strengthen Service Delivery for Vulnerable Residents</a:t>
            </a:r>
            <a:endParaRPr dirty="0"/>
          </a:p>
        </p:txBody>
      </p:sp>
      <p:sp>
        <p:nvSpPr>
          <p:cNvPr id="471" name="Google Shape;471;p54"/>
          <p:cNvSpPr txBox="1"/>
          <p:nvPr/>
        </p:nvSpPr>
        <p:spPr>
          <a:xfrm>
            <a:off x="431800" y="1435936"/>
            <a:ext cx="11106632" cy="4447673"/>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rgbClr val="9595D2"/>
              </a:buClr>
              <a:buSzPts val="3600"/>
            </a:pPr>
            <a:r>
              <a:rPr lang="en-US" sz="3100" b="1" i="0" u="none" strike="noStrike" cap="none" dirty="0">
                <a:solidFill>
                  <a:srgbClr val="9595D2"/>
                </a:solidFill>
                <a:latin typeface="Calibri"/>
                <a:ea typeface="Calibri"/>
                <a:cs typeface="Calibri"/>
                <a:sym typeface="Calibri"/>
              </a:rPr>
              <a:t>Goal 1: </a:t>
            </a:r>
            <a:r>
              <a:rPr lang="en-US" sz="3100" b="0" i="0" u="none" strike="noStrike" cap="none" dirty="0">
                <a:solidFill>
                  <a:srgbClr val="9595D2"/>
                </a:solidFill>
                <a:latin typeface="Calibri"/>
                <a:ea typeface="Calibri"/>
                <a:cs typeface="Calibri"/>
                <a:sym typeface="Calibri"/>
              </a:rPr>
              <a:t>Increase the Community Choices Waiver response rate</a:t>
            </a:r>
            <a:r>
              <a:rPr lang="en-US" sz="3100" b="0" i="0" u="none" strike="noStrike" cap="none" dirty="0" smtClean="0">
                <a:solidFill>
                  <a:srgbClr val="9595D2"/>
                </a:solidFill>
                <a:latin typeface="Calibri"/>
                <a:ea typeface="Calibri"/>
                <a:cs typeface="Calibri"/>
                <a:sym typeface="Calibri"/>
              </a:rPr>
              <a:t>.</a:t>
            </a:r>
            <a:endParaRPr sz="31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100" b="1" i="0" u="none" strike="noStrike" cap="none" dirty="0">
                <a:solidFill>
                  <a:srgbClr val="9595D2"/>
                </a:solidFill>
                <a:latin typeface="Calibri"/>
                <a:ea typeface="Calibri"/>
                <a:cs typeface="Calibri"/>
                <a:sym typeface="Calibri"/>
              </a:rPr>
              <a:t>Goal 2: </a:t>
            </a:r>
            <a:r>
              <a:rPr lang="en-US" sz="3100" b="0" i="0" u="none" strike="noStrike" cap="none" dirty="0">
                <a:solidFill>
                  <a:srgbClr val="9595D2"/>
                </a:solidFill>
                <a:latin typeface="Calibri"/>
                <a:ea typeface="Calibri"/>
                <a:cs typeface="Calibri"/>
                <a:sym typeface="Calibri"/>
              </a:rPr>
              <a:t>Offer the Community Choices Waiver to those waiting with no other Office of Aging and Adult Services (OAAS) support</a:t>
            </a:r>
            <a:r>
              <a:rPr lang="en-US" sz="3100" b="0" i="0" u="none" strike="noStrike" cap="none" dirty="0" smtClean="0">
                <a:solidFill>
                  <a:srgbClr val="9595D2"/>
                </a:solidFill>
                <a:latin typeface="Calibri"/>
                <a:ea typeface="Calibri"/>
                <a:cs typeface="Calibri"/>
                <a:sym typeface="Calibri"/>
              </a:rPr>
              <a:t>.</a:t>
            </a:r>
            <a:endParaRPr sz="31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100" b="1" i="0" u="none" strike="noStrike" cap="none" dirty="0">
                <a:solidFill>
                  <a:srgbClr val="9595D2"/>
                </a:solidFill>
                <a:latin typeface="Calibri"/>
                <a:ea typeface="Calibri"/>
                <a:cs typeface="Calibri"/>
                <a:sym typeface="Calibri"/>
              </a:rPr>
              <a:t>Goal 3: </a:t>
            </a:r>
            <a:r>
              <a:rPr lang="en-US" sz="3100" b="0" i="0" u="none" strike="noStrike" cap="none" dirty="0">
                <a:solidFill>
                  <a:srgbClr val="9595D2"/>
                </a:solidFill>
                <a:latin typeface="Calibri"/>
                <a:ea typeface="Calibri"/>
                <a:cs typeface="Calibri"/>
                <a:sym typeface="Calibri"/>
              </a:rPr>
              <a:t>Reduce turnover rate of OAAS direct support professionals</a:t>
            </a:r>
            <a:r>
              <a:rPr lang="en-US" sz="3100" b="0" i="0" u="none" strike="noStrike" cap="none" dirty="0" smtClean="0">
                <a:solidFill>
                  <a:srgbClr val="9595D2"/>
                </a:solidFill>
                <a:latin typeface="Calibri"/>
                <a:ea typeface="Calibri"/>
                <a:cs typeface="Calibri"/>
                <a:sym typeface="Calibri"/>
              </a:rPr>
              <a:t>.</a:t>
            </a:r>
          </a:p>
          <a:p>
            <a:pPr marL="457200" lvl="1">
              <a:lnSpc>
                <a:spcPct val="90000"/>
              </a:lnSpc>
              <a:spcBef>
                <a:spcPts val="500"/>
              </a:spcBef>
              <a:buClr>
                <a:srgbClr val="9595D2"/>
              </a:buClr>
              <a:buSzPts val="3600"/>
            </a:pPr>
            <a:r>
              <a:rPr lang="en-US" sz="3100" b="1" dirty="0">
                <a:solidFill>
                  <a:srgbClr val="9595D2"/>
                </a:solidFill>
                <a:latin typeface="Calibri"/>
                <a:ea typeface="Calibri"/>
                <a:cs typeface="Calibri"/>
                <a:sym typeface="Calibri"/>
              </a:rPr>
              <a:t>Goal 4: </a:t>
            </a:r>
            <a:r>
              <a:rPr lang="en-US" sz="3100" dirty="0">
                <a:solidFill>
                  <a:srgbClr val="9595D2"/>
                </a:solidFill>
                <a:latin typeface="Calibri"/>
                <a:ea typeface="Calibri"/>
                <a:cs typeface="Calibri"/>
                <a:sym typeface="Calibri"/>
              </a:rPr>
              <a:t>Reduce turnover rate of Office for Citizens with Developmental Disabilities (OCDD) direct support professionals</a:t>
            </a:r>
            <a:r>
              <a:rPr lang="en-US" sz="3100" dirty="0" smtClean="0">
                <a:solidFill>
                  <a:srgbClr val="9595D2"/>
                </a:solidFill>
                <a:latin typeface="Calibri"/>
                <a:ea typeface="Calibri"/>
                <a:cs typeface="Calibri"/>
                <a:sym typeface="Calibri"/>
              </a:rPr>
              <a:t>.</a:t>
            </a:r>
          </a:p>
          <a:p>
            <a:pPr marL="457200" lvl="1">
              <a:lnSpc>
                <a:spcPct val="90000"/>
              </a:lnSpc>
              <a:spcBef>
                <a:spcPts val="500"/>
              </a:spcBef>
              <a:buClr>
                <a:srgbClr val="9595D2"/>
              </a:buClr>
              <a:buSzPts val="3600"/>
            </a:pPr>
            <a:r>
              <a:rPr lang="en-US" sz="3100" b="1" dirty="0">
                <a:solidFill>
                  <a:srgbClr val="9595D2"/>
                </a:solidFill>
                <a:latin typeface="Calibri"/>
                <a:ea typeface="Calibri"/>
                <a:cs typeface="Calibri"/>
                <a:sym typeface="Calibri"/>
              </a:rPr>
              <a:t>Goal 5: </a:t>
            </a:r>
            <a:r>
              <a:rPr lang="en-US" sz="3100" dirty="0">
                <a:solidFill>
                  <a:srgbClr val="9595D2"/>
                </a:solidFill>
                <a:latin typeface="Calibri"/>
                <a:ea typeface="Calibri"/>
                <a:cs typeface="Calibri"/>
                <a:sym typeface="Calibri"/>
              </a:rPr>
              <a:t>Broaden the use of technology with remote support in OCDD home- and community-based waivers.</a:t>
            </a:r>
          </a:p>
          <a:p>
            <a:pPr marL="685800" lvl="1" indent="-228600">
              <a:lnSpc>
                <a:spcPct val="90000"/>
              </a:lnSpc>
              <a:spcBef>
                <a:spcPts val="500"/>
              </a:spcBef>
              <a:buClr>
                <a:srgbClr val="9595D2"/>
              </a:buClr>
              <a:buSzPts val="3600"/>
              <a:buFont typeface="Arial"/>
              <a:buChar char="•"/>
            </a:pPr>
            <a:endParaRPr lang="en-US" sz="3200" dirty="0">
              <a:solidFill>
                <a:srgbClr val="9595D2"/>
              </a:solidFill>
              <a:latin typeface="Calibri"/>
              <a:ea typeface="Calibri"/>
              <a:cs typeface="Calibri"/>
              <a:sym typeface="Calibri"/>
            </a:endParaRPr>
          </a:p>
          <a:p>
            <a:pPr marL="685800" marR="0" lvl="1" indent="-228600" algn="l" rtl="0">
              <a:lnSpc>
                <a:spcPct val="90000"/>
              </a:lnSpc>
              <a:spcBef>
                <a:spcPts val="500"/>
              </a:spcBef>
              <a:spcAft>
                <a:spcPts val="0"/>
              </a:spcAft>
              <a:buClr>
                <a:srgbClr val="9595D2"/>
              </a:buClr>
              <a:buSzPts val="3600"/>
              <a:buFont typeface="Arial"/>
              <a:buChar char="•"/>
            </a:pPr>
            <a:endParaRPr lang="en-US" sz="3600" b="0" i="0" u="none" strike="noStrike" cap="none" dirty="0" smtClean="0">
              <a:solidFill>
                <a:srgbClr val="9595D2"/>
              </a:solidFill>
              <a:latin typeface="Calibri"/>
              <a:ea typeface="Calibri"/>
              <a:cs typeface="Calibri"/>
              <a:sym typeface="Calibri"/>
            </a:endParaRPr>
          </a:p>
          <a:p>
            <a:pPr marL="685800" marR="0" lvl="1" indent="-228600" algn="l" rtl="0">
              <a:lnSpc>
                <a:spcPct val="90000"/>
              </a:lnSpc>
              <a:spcBef>
                <a:spcPts val="500"/>
              </a:spcBef>
              <a:spcAft>
                <a:spcPts val="0"/>
              </a:spcAft>
              <a:buClr>
                <a:srgbClr val="9595D2"/>
              </a:buClr>
              <a:buSzPts val="3600"/>
              <a:buFont typeface="Arial"/>
              <a:buChar char="•"/>
            </a:pPr>
            <a:endParaRPr sz="3600" b="0" i="0" u="none" strike="noStrike" cap="none" dirty="0">
              <a:solidFill>
                <a:srgbClr val="9595D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487" name="Google Shape;487;p56"/>
          <p:cNvSpPr txBox="1">
            <a:spLocks noGrp="1"/>
          </p:cNvSpPr>
          <p:nvPr>
            <p:ph type="title"/>
          </p:nvPr>
        </p:nvSpPr>
        <p:spPr>
          <a:xfrm>
            <a:off x="1022832" y="457200"/>
            <a:ext cx="10515600" cy="738554"/>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2: Support Vulnerable and Underserved Populations</a:t>
            </a:r>
            <a:br>
              <a:rPr lang="en-US" sz="2000" dirty="0"/>
            </a:br>
            <a:r>
              <a:rPr lang="en-US" sz="2000" dirty="0"/>
              <a:t>Initiative </a:t>
            </a:r>
            <a:r>
              <a:rPr lang="en-US" sz="2000" dirty="0"/>
              <a:t>7: Protect the Health, Safety, and Welfare of Nursing Home Residents in Louisiana</a:t>
            </a:r>
            <a:endParaRPr sz="2000" dirty="0"/>
          </a:p>
        </p:txBody>
      </p:sp>
      <p:sp>
        <p:nvSpPr>
          <p:cNvPr id="488" name="Google Shape;488;p56"/>
          <p:cNvSpPr txBox="1"/>
          <p:nvPr/>
        </p:nvSpPr>
        <p:spPr>
          <a:xfrm>
            <a:off x="285740" y="1862723"/>
            <a:ext cx="7578097" cy="4155640"/>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1: </a:t>
            </a:r>
            <a:r>
              <a:rPr lang="en-US" sz="3600" b="0" i="0" u="none" strike="noStrike" cap="none" dirty="0">
                <a:solidFill>
                  <a:srgbClr val="9595D2"/>
                </a:solidFill>
                <a:latin typeface="Calibri"/>
                <a:ea typeface="Calibri"/>
                <a:cs typeface="Calibri"/>
                <a:sym typeface="Calibri"/>
              </a:rPr>
              <a:t>Ensure review and approval of emergency preparedness plans.</a:t>
            </a:r>
            <a:endParaRPr sz="3600" b="0" i="0" u="none" strike="noStrike" cap="none" dirty="0">
              <a:solidFill>
                <a:srgbClr val="9595D2"/>
              </a:solidFill>
              <a:latin typeface="Calibri"/>
              <a:ea typeface="Calibri"/>
              <a:cs typeface="Calibri"/>
              <a:sym typeface="Calibri"/>
            </a:endParaRPr>
          </a:p>
          <a:p>
            <a:pPr marL="457200" marR="0" lvl="1" indent="0" algn="l" rtl="0">
              <a:lnSpc>
                <a:spcPct val="90000"/>
              </a:lnSpc>
              <a:spcBef>
                <a:spcPts val="500"/>
              </a:spcBef>
              <a:spcAft>
                <a:spcPts val="0"/>
              </a:spcAft>
              <a:buClr>
                <a:schemeClr val="dk1"/>
              </a:buClr>
              <a:buSzPts val="3600"/>
              <a:buFont typeface="Arial"/>
              <a:buNone/>
            </a:pPr>
            <a:endParaRPr sz="36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2: </a:t>
            </a:r>
            <a:r>
              <a:rPr lang="en-US" sz="3600" b="0" i="0" u="none" strike="noStrike" cap="none" dirty="0">
                <a:solidFill>
                  <a:srgbClr val="9595D2"/>
                </a:solidFill>
                <a:latin typeface="Calibri"/>
                <a:ea typeface="Calibri"/>
                <a:cs typeface="Calibri"/>
                <a:sym typeface="Calibri"/>
              </a:rPr>
              <a:t>Provide for the efficient submission, review, and approval/denial of nursing home emergency preparedness plans.</a:t>
            </a:r>
            <a:endParaRPr sz="3600" b="0" i="0" u="none" strike="noStrike" cap="none" dirty="0">
              <a:solidFill>
                <a:srgbClr val="9595D2"/>
              </a:solidFill>
              <a:latin typeface="Calibri"/>
              <a:ea typeface="Calibri"/>
              <a:cs typeface="Calibri"/>
              <a:sym typeface="Calibri"/>
            </a:endParaRPr>
          </a:p>
        </p:txBody>
      </p:sp>
      <p:pic>
        <p:nvPicPr>
          <p:cNvPr id="489" name="Google Shape;489;p56"/>
          <p:cNvPicPr preferRelativeResize="0"/>
          <p:nvPr/>
        </p:nvPicPr>
        <p:blipFill rotWithShape="1">
          <a:blip r:embed="rId3">
            <a:alphaModFix/>
          </a:blip>
          <a:srcRect l="31844" t="9466" r="10854" b="15017"/>
          <a:stretch/>
        </p:blipFill>
        <p:spPr>
          <a:xfrm rot="5400000">
            <a:off x="8285116" y="1684022"/>
            <a:ext cx="3929746" cy="388402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496" name="Google Shape;496;p57"/>
          <p:cNvSpPr txBox="1">
            <a:spLocks noGrp="1"/>
          </p:cNvSpPr>
          <p:nvPr>
            <p:ph type="title"/>
          </p:nvPr>
        </p:nvSpPr>
        <p:spPr>
          <a:xfrm>
            <a:off x="1022832" y="327827"/>
            <a:ext cx="10515600" cy="903095"/>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2: Support Vulnerable and Underserved Populations</a:t>
            </a:r>
            <a:br>
              <a:rPr lang="en-US" sz="2000" dirty="0"/>
            </a:br>
            <a:r>
              <a:rPr lang="en-US" sz="2000" dirty="0"/>
              <a:t>Initiative </a:t>
            </a:r>
            <a:r>
              <a:rPr lang="en-US" sz="2000" dirty="0"/>
              <a:t>8: Improve the Sustainability of Public Water Systems</a:t>
            </a:r>
            <a:endParaRPr sz="2000" dirty="0"/>
          </a:p>
        </p:txBody>
      </p:sp>
      <p:sp>
        <p:nvSpPr>
          <p:cNvPr id="497" name="Google Shape;497;p57"/>
          <p:cNvSpPr txBox="1"/>
          <p:nvPr/>
        </p:nvSpPr>
        <p:spPr>
          <a:xfrm>
            <a:off x="285744" y="2246811"/>
            <a:ext cx="5461914" cy="3890855"/>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1: </a:t>
            </a:r>
            <a:r>
              <a:rPr lang="en-US" sz="3600" b="0" i="0" u="none" strike="noStrike" cap="none" dirty="0">
                <a:solidFill>
                  <a:srgbClr val="9595D2"/>
                </a:solidFill>
                <a:latin typeface="Calibri"/>
                <a:ea typeface="Calibri"/>
                <a:cs typeface="Calibri"/>
                <a:sym typeface="Calibri"/>
              </a:rPr>
              <a:t>Utilize Bipartisan Infrastructure Law funding to continue to stabilize the state’s water infrastructure.</a:t>
            </a:r>
            <a:endParaRPr sz="1400" b="0" i="0" u="none" strike="noStrike" cap="none" dirty="0">
              <a:solidFill>
                <a:srgbClr val="000000"/>
              </a:solidFill>
              <a:latin typeface="Arial"/>
              <a:ea typeface="Arial"/>
              <a:cs typeface="Arial"/>
              <a:sym typeface="Arial"/>
            </a:endParaRPr>
          </a:p>
        </p:txBody>
      </p:sp>
      <p:pic>
        <p:nvPicPr>
          <p:cNvPr id="498" name="Google Shape;498;p57"/>
          <p:cNvPicPr preferRelativeResize="0"/>
          <p:nvPr/>
        </p:nvPicPr>
        <p:blipFill rotWithShape="1">
          <a:blip r:embed="rId3">
            <a:alphaModFix/>
          </a:blip>
          <a:srcRect l="12833" t="42503" b="164"/>
          <a:stretch/>
        </p:blipFill>
        <p:spPr>
          <a:xfrm>
            <a:off x="6214068" y="1894114"/>
            <a:ext cx="5977932" cy="39319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514" name="Google Shape;514;p59"/>
          <p:cNvSpPr txBox="1">
            <a:spLocks noGrp="1"/>
          </p:cNvSpPr>
          <p:nvPr>
            <p:ph type="title"/>
          </p:nvPr>
        </p:nvSpPr>
        <p:spPr>
          <a:xfrm>
            <a:off x="1022832" y="419269"/>
            <a:ext cx="10515600" cy="751985"/>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3: Invest in and Empower #</a:t>
            </a:r>
            <a:r>
              <a:rPr lang="en-US" sz="2000" dirty="0" err="1"/>
              <a:t>TeamLDH</a:t>
            </a:r>
            <a:r>
              <a:rPr lang="en-US" sz="2000" dirty="0"/>
              <a:t/>
            </a:r>
            <a:br>
              <a:rPr lang="en-US" sz="2000" dirty="0"/>
            </a:br>
            <a:r>
              <a:rPr lang="en-US" sz="2000" dirty="0"/>
              <a:t>Initiative </a:t>
            </a:r>
            <a:r>
              <a:rPr lang="en-US" sz="2000" dirty="0"/>
              <a:t>9: Improve #</a:t>
            </a:r>
            <a:r>
              <a:rPr lang="en-US" sz="2000" dirty="0" err="1"/>
              <a:t>TeamLDH</a:t>
            </a:r>
            <a:r>
              <a:rPr lang="en-US" sz="2000" dirty="0"/>
              <a:t> Culture, Recruitment, and Retention</a:t>
            </a:r>
            <a:endParaRPr sz="2000" dirty="0"/>
          </a:p>
        </p:txBody>
      </p:sp>
      <p:sp>
        <p:nvSpPr>
          <p:cNvPr id="515" name="Google Shape;515;p59"/>
          <p:cNvSpPr txBox="1"/>
          <p:nvPr/>
        </p:nvSpPr>
        <p:spPr>
          <a:xfrm>
            <a:off x="259619" y="1657976"/>
            <a:ext cx="4834896" cy="3695164"/>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1: </a:t>
            </a:r>
            <a:r>
              <a:rPr lang="en-US" sz="3600" b="0" i="0" u="none" strike="noStrike" cap="none" dirty="0">
                <a:solidFill>
                  <a:srgbClr val="9595D2"/>
                </a:solidFill>
                <a:latin typeface="Calibri"/>
                <a:ea typeface="Calibri"/>
                <a:cs typeface="Calibri"/>
                <a:sym typeface="Calibri"/>
              </a:rPr>
              <a:t>Continue the Executive Internship Cohort.</a:t>
            </a:r>
            <a:endParaRPr sz="1400" b="0" i="0" u="none" strike="noStrike" cap="none" dirty="0">
              <a:solidFill>
                <a:srgbClr val="000000"/>
              </a:solidFill>
              <a:latin typeface="Arial"/>
              <a:ea typeface="Arial"/>
              <a:cs typeface="Arial"/>
              <a:sym typeface="Arial"/>
            </a:endParaRPr>
          </a:p>
          <a:p>
            <a:pPr marL="685800" marR="0" lvl="1" indent="0" algn="l" rtl="0">
              <a:lnSpc>
                <a:spcPct val="90000"/>
              </a:lnSpc>
              <a:spcBef>
                <a:spcPts val="500"/>
              </a:spcBef>
              <a:spcAft>
                <a:spcPts val="0"/>
              </a:spcAft>
              <a:buClr>
                <a:schemeClr val="dk1"/>
              </a:buClr>
              <a:buSzPts val="3600"/>
              <a:buFont typeface="Arial"/>
              <a:buNone/>
            </a:pPr>
            <a:endParaRPr sz="36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2: </a:t>
            </a:r>
            <a:r>
              <a:rPr lang="en-US" sz="3600" b="0" i="0" u="none" strike="noStrike" cap="none" dirty="0">
                <a:solidFill>
                  <a:srgbClr val="9595D2"/>
                </a:solidFill>
                <a:latin typeface="Calibri"/>
                <a:ea typeface="Calibri"/>
                <a:cs typeface="Calibri"/>
                <a:sym typeface="Calibri"/>
              </a:rPr>
              <a:t>Build succession plans </a:t>
            </a:r>
            <a:br>
              <a:rPr lang="en-US" sz="3600" b="0" i="0" u="none" strike="noStrike" cap="none" dirty="0">
                <a:solidFill>
                  <a:srgbClr val="9595D2"/>
                </a:solidFill>
                <a:latin typeface="Calibri"/>
                <a:ea typeface="Calibri"/>
                <a:cs typeface="Calibri"/>
                <a:sym typeface="Calibri"/>
              </a:rPr>
            </a:br>
            <a:r>
              <a:rPr lang="en-US" sz="3600" b="0" i="0" u="none" strike="noStrike" cap="none" dirty="0">
                <a:solidFill>
                  <a:srgbClr val="9595D2"/>
                </a:solidFill>
                <a:latin typeface="Calibri"/>
                <a:ea typeface="Calibri"/>
                <a:cs typeface="Calibri"/>
                <a:sym typeface="Calibri"/>
              </a:rPr>
              <a:t>for 20% of critical positions within LDH. </a:t>
            </a:r>
            <a:endParaRPr sz="1400" b="0" i="0" u="none" strike="noStrike" cap="none" dirty="0">
              <a:solidFill>
                <a:srgbClr val="000000"/>
              </a:solidFill>
              <a:latin typeface="Arial"/>
              <a:ea typeface="Arial"/>
              <a:cs typeface="Arial"/>
              <a:sym typeface="Arial"/>
            </a:endParaRPr>
          </a:p>
          <a:p>
            <a:pPr marL="685800" marR="0" lvl="1" indent="0" algn="l" rtl="0">
              <a:lnSpc>
                <a:spcPct val="90000"/>
              </a:lnSpc>
              <a:spcBef>
                <a:spcPts val="500"/>
              </a:spcBef>
              <a:spcAft>
                <a:spcPts val="0"/>
              </a:spcAft>
              <a:buClr>
                <a:schemeClr val="dk1"/>
              </a:buClr>
              <a:buSzPts val="3600"/>
              <a:buFont typeface="Arial"/>
              <a:buNone/>
            </a:pPr>
            <a:endParaRPr sz="3600" b="0" i="0" u="none" strike="noStrike" cap="none" dirty="0">
              <a:solidFill>
                <a:srgbClr val="9595D2"/>
              </a:solidFill>
              <a:latin typeface="Calibri"/>
              <a:ea typeface="Calibri"/>
              <a:cs typeface="Calibri"/>
              <a:sym typeface="Calibri"/>
            </a:endParaRPr>
          </a:p>
        </p:txBody>
      </p:sp>
      <p:pic>
        <p:nvPicPr>
          <p:cNvPr id="516" name="Google Shape;516;p59"/>
          <p:cNvPicPr preferRelativeResize="0"/>
          <p:nvPr/>
        </p:nvPicPr>
        <p:blipFill rotWithShape="1">
          <a:blip r:embed="rId3">
            <a:alphaModFix/>
          </a:blip>
          <a:srcRect t="10000" r="6304" b="6464"/>
          <a:stretch/>
        </p:blipFill>
        <p:spPr>
          <a:xfrm>
            <a:off x="5329646" y="1657976"/>
            <a:ext cx="6862354" cy="40788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523" name="Google Shape;523;p60"/>
          <p:cNvSpPr txBox="1">
            <a:spLocks noGrp="1"/>
          </p:cNvSpPr>
          <p:nvPr>
            <p:ph type="title"/>
          </p:nvPr>
        </p:nvSpPr>
        <p:spPr>
          <a:xfrm>
            <a:off x="1022832" y="452062"/>
            <a:ext cx="10515600" cy="746275"/>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3: Invest in and Empower #</a:t>
            </a:r>
            <a:r>
              <a:rPr lang="en-US" sz="2000" dirty="0" err="1" smtClean="0"/>
              <a:t>TeamLDH</a:t>
            </a:r>
            <a:endParaRPr sz="2000" dirty="0"/>
          </a:p>
        </p:txBody>
      </p:sp>
      <p:sp>
        <p:nvSpPr>
          <p:cNvPr id="524" name="Google Shape;524;p60"/>
          <p:cNvSpPr txBox="1"/>
          <p:nvPr/>
        </p:nvSpPr>
        <p:spPr>
          <a:xfrm>
            <a:off x="573126" y="1294544"/>
            <a:ext cx="10892833" cy="4891160"/>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rgbClr val="9595D2"/>
              </a:buClr>
              <a:buSzPts val="3600"/>
            </a:pPr>
            <a:r>
              <a:rPr lang="en-US" sz="3600" b="1" i="0" u="none" strike="noStrike" cap="none" dirty="0" smtClean="0">
                <a:solidFill>
                  <a:srgbClr val="9595D2"/>
                </a:solidFill>
                <a:latin typeface="Calibri"/>
                <a:ea typeface="Calibri"/>
                <a:cs typeface="Calibri"/>
                <a:sym typeface="Calibri"/>
              </a:rPr>
              <a:t>Initiative 10: </a:t>
            </a:r>
            <a:r>
              <a:rPr lang="en-US" sz="3600" i="0" u="none" strike="noStrike" cap="none" dirty="0" smtClean="0">
                <a:solidFill>
                  <a:srgbClr val="9595D2"/>
                </a:solidFill>
                <a:latin typeface="Calibri"/>
                <a:ea typeface="Calibri"/>
                <a:cs typeface="Calibri"/>
                <a:sym typeface="Calibri"/>
              </a:rPr>
              <a:t>Expand Workforce Development Training Program</a:t>
            </a:r>
            <a:endParaRPr lang="en-US" sz="3600" b="1" i="0" u="none" strike="noStrike" cap="none" dirty="0" smtClean="0">
              <a:solidFill>
                <a:srgbClr val="9595D2"/>
              </a:solidFill>
              <a:latin typeface="Calibri"/>
              <a:ea typeface="Calibri"/>
              <a:cs typeface="Calibri"/>
              <a:sym typeface="Calibri"/>
            </a:endParaRPr>
          </a:p>
          <a:p>
            <a:pPr marL="457200" marR="0" lvl="1" algn="l" rtl="0">
              <a:lnSpc>
                <a:spcPct val="90000"/>
              </a:lnSpc>
              <a:spcBef>
                <a:spcPts val="0"/>
              </a:spcBef>
              <a:spcAft>
                <a:spcPts val="0"/>
              </a:spcAft>
              <a:buClr>
                <a:srgbClr val="9595D2"/>
              </a:buClr>
              <a:buSzPts val="3600"/>
            </a:pPr>
            <a:r>
              <a:rPr lang="en-US" sz="3200" b="1" i="0" u="none" strike="noStrike" cap="none" dirty="0" smtClean="0">
                <a:solidFill>
                  <a:srgbClr val="9595D2"/>
                </a:solidFill>
                <a:latin typeface="Calibri"/>
                <a:ea typeface="Calibri"/>
                <a:cs typeface="Calibri"/>
                <a:sym typeface="Calibri"/>
              </a:rPr>
              <a:t>	Goal </a:t>
            </a:r>
            <a:r>
              <a:rPr lang="en-US" sz="3200" b="1" i="0" u="none" strike="noStrike" cap="none" dirty="0">
                <a:solidFill>
                  <a:srgbClr val="9595D2"/>
                </a:solidFill>
                <a:latin typeface="Calibri"/>
                <a:ea typeface="Calibri"/>
                <a:cs typeface="Calibri"/>
                <a:sym typeface="Calibri"/>
              </a:rPr>
              <a:t>1: </a:t>
            </a:r>
            <a:r>
              <a:rPr lang="en-US" sz="3200" b="0" i="0" u="none" strike="noStrike" cap="none" dirty="0">
                <a:solidFill>
                  <a:srgbClr val="9595D2"/>
                </a:solidFill>
                <a:latin typeface="Calibri"/>
                <a:ea typeface="Calibri"/>
                <a:cs typeface="Calibri"/>
                <a:sym typeface="Calibri"/>
              </a:rPr>
              <a:t>Expand the Workforce Development Training </a:t>
            </a:r>
            <a:r>
              <a:rPr lang="en-US" sz="3200" b="0" i="0" u="none" strike="noStrike" cap="none" dirty="0" smtClean="0">
                <a:solidFill>
                  <a:srgbClr val="9595D2"/>
                </a:solidFill>
                <a:latin typeface="Calibri"/>
                <a:ea typeface="Calibri"/>
                <a:cs typeface="Calibri"/>
                <a:sym typeface="Calibri"/>
              </a:rPr>
              <a:t>	Program </a:t>
            </a:r>
            <a:r>
              <a:rPr lang="en-US" sz="3200" b="0" i="0" u="none" strike="noStrike" cap="none" dirty="0">
                <a:solidFill>
                  <a:srgbClr val="9595D2"/>
                </a:solidFill>
                <a:latin typeface="Calibri"/>
                <a:ea typeface="Calibri"/>
                <a:cs typeface="Calibri"/>
                <a:sym typeface="Calibri"/>
              </a:rPr>
              <a:t>throughout Medicaid</a:t>
            </a:r>
            <a:r>
              <a:rPr lang="en-US" sz="3200" b="0" i="0" u="none" strike="noStrike" cap="none" dirty="0" smtClean="0">
                <a:solidFill>
                  <a:srgbClr val="9595D2"/>
                </a:solidFill>
                <a:latin typeface="Calibri"/>
                <a:ea typeface="Calibri"/>
                <a:cs typeface="Calibri"/>
                <a:sym typeface="Calibri"/>
              </a:rPr>
              <a:t>.</a:t>
            </a:r>
            <a:endParaRPr sz="32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200" b="1" i="0" u="none" strike="noStrike" cap="none" dirty="0" smtClean="0">
                <a:solidFill>
                  <a:srgbClr val="9595D2"/>
                </a:solidFill>
                <a:latin typeface="Calibri"/>
                <a:ea typeface="Calibri"/>
                <a:cs typeface="Calibri"/>
                <a:sym typeface="Calibri"/>
              </a:rPr>
              <a:t>	Goal </a:t>
            </a:r>
            <a:r>
              <a:rPr lang="en-US" sz="3200" b="1" i="0" u="none" strike="noStrike" cap="none" dirty="0">
                <a:solidFill>
                  <a:srgbClr val="9595D2"/>
                </a:solidFill>
                <a:latin typeface="Calibri"/>
                <a:ea typeface="Calibri"/>
                <a:cs typeface="Calibri"/>
                <a:sym typeface="Calibri"/>
              </a:rPr>
              <a:t>2: </a:t>
            </a:r>
            <a:r>
              <a:rPr lang="en-US" sz="3200" b="0" i="0" u="none" strike="noStrike" cap="none" dirty="0">
                <a:solidFill>
                  <a:srgbClr val="9595D2"/>
                </a:solidFill>
                <a:latin typeface="Calibri"/>
                <a:ea typeface="Calibri"/>
                <a:cs typeface="Calibri"/>
                <a:sym typeface="Calibri"/>
              </a:rPr>
              <a:t>Decrease vacancies for professional-level direct </a:t>
            </a:r>
            <a:r>
              <a:rPr lang="en-US" sz="3200" b="0" i="0" u="none" strike="noStrike" cap="none" dirty="0" smtClean="0">
                <a:solidFill>
                  <a:srgbClr val="9595D2"/>
                </a:solidFill>
                <a:latin typeface="Calibri"/>
                <a:ea typeface="Calibri"/>
                <a:cs typeface="Calibri"/>
                <a:sym typeface="Calibri"/>
              </a:rPr>
              <a:t>	support </a:t>
            </a:r>
            <a:r>
              <a:rPr lang="en-US" sz="3200" b="0" i="0" u="none" strike="noStrike" cap="none" dirty="0">
                <a:solidFill>
                  <a:srgbClr val="9595D2"/>
                </a:solidFill>
                <a:latin typeface="Calibri"/>
                <a:ea typeface="Calibri"/>
                <a:cs typeface="Calibri"/>
                <a:sym typeface="Calibri"/>
              </a:rPr>
              <a:t>positions in LDH’s 24-hour state facilities</a:t>
            </a:r>
            <a:r>
              <a:rPr lang="en-US" sz="3200" b="0" i="0" u="none" strike="noStrike" cap="none" dirty="0" smtClean="0">
                <a:solidFill>
                  <a:srgbClr val="9595D2"/>
                </a:solidFill>
                <a:latin typeface="Calibri"/>
                <a:ea typeface="Calibri"/>
                <a:cs typeface="Calibri"/>
                <a:sym typeface="Calibri"/>
              </a:rPr>
              <a:t>.</a:t>
            </a:r>
          </a:p>
          <a:p>
            <a:pPr marL="457200" lvl="1">
              <a:lnSpc>
                <a:spcPct val="90000"/>
              </a:lnSpc>
              <a:spcBef>
                <a:spcPts val="500"/>
              </a:spcBef>
              <a:buClr>
                <a:srgbClr val="9595D2"/>
              </a:buClr>
              <a:buSzPts val="3600"/>
            </a:pPr>
            <a:r>
              <a:rPr lang="en-US" sz="3600" b="1" dirty="0" smtClean="0">
                <a:solidFill>
                  <a:srgbClr val="9595D2"/>
                </a:solidFill>
                <a:latin typeface="Calibri"/>
                <a:ea typeface="Calibri"/>
                <a:cs typeface="Calibri"/>
                <a:sym typeface="Calibri"/>
              </a:rPr>
              <a:t>Initiative 11:</a:t>
            </a:r>
            <a:r>
              <a:rPr lang="en-US" sz="3600" dirty="0" smtClean="0">
                <a:solidFill>
                  <a:srgbClr val="9595D2"/>
                </a:solidFill>
                <a:latin typeface="Calibri"/>
                <a:ea typeface="Calibri"/>
                <a:cs typeface="Calibri"/>
                <a:sym typeface="Calibri"/>
              </a:rPr>
              <a:t> Establish an LDH Annual Quality Improvement Process</a:t>
            </a:r>
          </a:p>
          <a:p>
            <a:pPr marL="457200" lvl="1">
              <a:lnSpc>
                <a:spcPct val="90000"/>
              </a:lnSpc>
              <a:spcBef>
                <a:spcPts val="500"/>
              </a:spcBef>
              <a:buClr>
                <a:srgbClr val="9595D2"/>
              </a:buClr>
              <a:buSzPts val="3600"/>
            </a:pPr>
            <a:r>
              <a:rPr lang="en-US" sz="3200" b="1" dirty="0" smtClean="0">
                <a:solidFill>
                  <a:srgbClr val="9595D2"/>
                </a:solidFill>
                <a:latin typeface="Calibri"/>
                <a:ea typeface="Calibri"/>
                <a:cs typeface="Calibri"/>
                <a:sym typeface="Calibri"/>
              </a:rPr>
              <a:t>	Goal </a:t>
            </a:r>
            <a:r>
              <a:rPr lang="en-US" sz="3200" b="1" dirty="0">
                <a:solidFill>
                  <a:srgbClr val="9595D2"/>
                </a:solidFill>
                <a:latin typeface="Calibri"/>
                <a:ea typeface="Calibri"/>
                <a:cs typeface="Calibri"/>
                <a:sym typeface="Calibri"/>
              </a:rPr>
              <a:t>1: </a:t>
            </a:r>
            <a:r>
              <a:rPr lang="en-US" sz="3200" dirty="0">
                <a:solidFill>
                  <a:srgbClr val="9595D2"/>
                </a:solidFill>
                <a:latin typeface="Calibri"/>
                <a:ea typeface="Calibri"/>
                <a:cs typeface="Calibri"/>
                <a:sym typeface="Calibri"/>
              </a:rPr>
              <a:t>Develop a QI Plan and processes for continuous </a:t>
            </a:r>
            <a:br>
              <a:rPr lang="en-US" sz="3200" dirty="0">
                <a:solidFill>
                  <a:srgbClr val="9595D2"/>
                </a:solidFill>
                <a:latin typeface="Calibri"/>
                <a:ea typeface="Calibri"/>
                <a:cs typeface="Calibri"/>
                <a:sym typeface="Calibri"/>
              </a:rPr>
            </a:br>
            <a:r>
              <a:rPr lang="en-US" sz="3200" dirty="0" smtClean="0">
                <a:solidFill>
                  <a:srgbClr val="9595D2"/>
                </a:solidFill>
                <a:latin typeface="Calibri"/>
                <a:ea typeface="Calibri"/>
                <a:cs typeface="Calibri"/>
                <a:sym typeface="Calibri"/>
              </a:rPr>
              <a:t>	QI </a:t>
            </a:r>
            <a:r>
              <a:rPr lang="en-US" sz="3200" dirty="0">
                <a:solidFill>
                  <a:srgbClr val="9595D2"/>
                </a:solidFill>
                <a:latin typeface="Calibri"/>
                <a:ea typeface="Calibri"/>
                <a:cs typeface="Calibri"/>
                <a:sym typeface="Calibri"/>
              </a:rPr>
              <a:t>to inform LDH policy development. </a:t>
            </a:r>
            <a:endParaRPr lang="en-US" sz="1200" dirty="0"/>
          </a:p>
          <a:p>
            <a:pPr marL="457200" lvl="1">
              <a:lnSpc>
                <a:spcPct val="90000"/>
              </a:lnSpc>
              <a:spcBef>
                <a:spcPts val="500"/>
              </a:spcBef>
              <a:buClr>
                <a:srgbClr val="9595D2"/>
              </a:buClr>
              <a:buSzPts val="3600"/>
            </a:pPr>
            <a:endParaRPr lang="en-US" sz="3200" dirty="0" smtClean="0">
              <a:solidFill>
                <a:srgbClr val="9595D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6"/>
          <p:cNvSpPr txBox="1">
            <a:spLocks noGrp="1"/>
          </p:cNvSpPr>
          <p:nvPr>
            <p:ph type="title"/>
          </p:nvPr>
        </p:nvSpPr>
        <p:spPr>
          <a:xfrm>
            <a:off x="839788" y="270644"/>
            <a:ext cx="3932237" cy="171678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9595D2"/>
              </a:buClr>
              <a:buSzPts val="2000"/>
              <a:buFont typeface="Calibri"/>
              <a:buNone/>
            </a:pPr>
            <a:r>
              <a:rPr lang="en-US" sz="2000" b="1">
                <a:solidFill>
                  <a:srgbClr val="9595D2"/>
                </a:solidFill>
              </a:rPr>
              <a:t>OUR COMMITMENTS:</a:t>
            </a:r>
            <a:endParaRPr/>
          </a:p>
        </p:txBody>
      </p:sp>
      <p:sp>
        <p:nvSpPr>
          <p:cNvPr id="290" name="Google Shape;290;p36"/>
          <p:cNvSpPr txBox="1">
            <a:spLocks noGrp="1"/>
          </p:cNvSpPr>
          <p:nvPr>
            <p:ph type="body" idx="1"/>
          </p:nvPr>
        </p:nvSpPr>
        <p:spPr>
          <a:xfrm>
            <a:off x="839788" y="1987433"/>
            <a:ext cx="5983043" cy="3867457"/>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1800"/>
              <a:buAutoNum type="arabicParenR"/>
            </a:pPr>
            <a:r>
              <a:rPr lang="en-US" sz="1800"/>
              <a:t>Improve the Health and Well-Being of Louisianans with an Emphasis on Prevention</a:t>
            </a:r>
            <a:endParaRPr/>
          </a:p>
          <a:p>
            <a:pPr marL="342900" lvl="0" indent="-342900" algn="l" rtl="0">
              <a:lnSpc>
                <a:spcPct val="90000"/>
              </a:lnSpc>
              <a:spcBef>
                <a:spcPts val="1000"/>
              </a:spcBef>
              <a:spcAft>
                <a:spcPts val="0"/>
              </a:spcAft>
              <a:buClr>
                <a:schemeClr val="dk1"/>
              </a:buClr>
              <a:buSzPts val="1800"/>
              <a:buAutoNum type="arabicParenR"/>
            </a:pPr>
            <a:r>
              <a:rPr lang="en-US" sz="1800"/>
              <a:t>Reshape #TeamLDH Culture</a:t>
            </a:r>
            <a:endParaRPr/>
          </a:p>
          <a:p>
            <a:pPr marL="342900" lvl="0" indent="-342900" algn="l" rtl="0">
              <a:lnSpc>
                <a:spcPct val="90000"/>
              </a:lnSpc>
              <a:spcBef>
                <a:spcPts val="1000"/>
              </a:spcBef>
              <a:spcAft>
                <a:spcPts val="0"/>
              </a:spcAft>
              <a:buClr>
                <a:schemeClr val="dk1"/>
              </a:buClr>
              <a:buSzPts val="1800"/>
              <a:buAutoNum type="arabicParenR"/>
            </a:pPr>
            <a:r>
              <a:rPr lang="en-US" sz="1800"/>
              <a:t>Enhance Customer Service, Partnerships, and Community Relationships</a:t>
            </a:r>
            <a:endParaRPr/>
          </a:p>
          <a:p>
            <a:pPr marL="342900" lvl="0" indent="-342900" algn="l" rtl="0">
              <a:lnSpc>
                <a:spcPct val="90000"/>
              </a:lnSpc>
              <a:spcBef>
                <a:spcPts val="1000"/>
              </a:spcBef>
              <a:spcAft>
                <a:spcPts val="0"/>
              </a:spcAft>
              <a:buClr>
                <a:schemeClr val="dk1"/>
              </a:buClr>
              <a:buSzPts val="1800"/>
              <a:buAutoNum type="arabicParenR"/>
            </a:pPr>
            <a:r>
              <a:rPr lang="en-US" sz="1800"/>
              <a:t>Promote Transparency, Accountability, and Compliance</a:t>
            </a:r>
            <a:endParaRPr/>
          </a:p>
          <a:p>
            <a:pPr marL="342900" lvl="0" indent="-24130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rgbClr val="9595D2"/>
              </a:buClr>
              <a:buSzPts val="2000"/>
              <a:buNone/>
            </a:pPr>
            <a:r>
              <a:rPr lang="en-US" sz="2000" b="1">
                <a:solidFill>
                  <a:srgbClr val="9595D2"/>
                </a:solidFill>
                <a:latin typeface="Calibri"/>
                <a:ea typeface="Calibri"/>
                <a:cs typeface="Calibri"/>
                <a:sym typeface="Calibri"/>
              </a:rPr>
              <a:t>OUR OUTCOMES:</a:t>
            </a:r>
            <a:endParaRPr/>
          </a:p>
          <a:p>
            <a:pPr marL="0" lvl="0" indent="0" algn="l" rtl="0">
              <a:lnSpc>
                <a:spcPct val="90000"/>
              </a:lnSpc>
              <a:spcBef>
                <a:spcPts val="1000"/>
              </a:spcBef>
              <a:spcAft>
                <a:spcPts val="0"/>
              </a:spcAft>
              <a:buClr>
                <a:schemeClr val="dk1"/>
              </a:buClr>
              <a:buSzPts val="1800"/>
              <a:buNone/>
            </a:pPr>
            <a:r>
              <a:rPr lang="en-US" sz="1800"/>
              <a:t>Through strong partnerships, purposeful work, and innovative strategies, LDH completed </a:t>
            </a:r>
            <a:r>
              <a:rPr lang="en-US" sz="1800">
                <a:solidFill>
                  <a:srgbClr val="9595D2"/>
                </a:solidFill>
              </a:rPr>
              <a:t>95% of our 258 deliverables* and 88% of our 42 goals.</a:t>
            </a:r>
            <a:endParaRPr/>
          </a:p>
          <a:p>
            <a:pPr marL="342900" lvl="0" indent="-241300" algn="l" rtl="0">
              <a:lnSpc>
                <a:spcPct val="90000"/>
              </a:lnSpc>
              <a:spcBef>
                <a:spcPts val="1000"/>
              </a:spcBef>
              <a:spcAft>
                <a:spcPts val="0"/>
              </a:spcAft>
              <a:buClr>
                <a:schemeClr val="dk1"/>
              </a:buClr>
              <a:buSzPts val="1600"/>
              <a:buNone/>
            </a:pPr>
            <a:endParaRPr/>
          </a:p>
        </p:txBody>
      </p:sp>
      <p:sp>
        <p:nvSpPr>
          <p:cNvPr id="291" name="Google Shape;29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292" name="Google Shape;292;p36"/>
          <p:cNvSpPr txBox="1">
            <a:spLocks noGrp="1"/>
          </p:cNvSpPr>
          <p:nvPr>
            <p:ph type="body" idx="3"/>
          </p:nvPr>
        </p:nvSpPr>
        <p:spPr>
          <a:xfrm>
            <a:off x="1100667" y="224162"/>
            <a:ext cx="10387012" cy="9048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200"/>
              <a:buNone/>
            </a:pPr>
            <a:r>
              <a:rPr lang="en-US" sz="2200"/>
              <a:t>FY 2022 LDH Business Plan | </a:t>
            </a:r>
            <a:r>
              <a:rPr lang="en-US" sz="2200" b="1">
                <a:solidFill>
                  <a:schemeClr val="lt1"/>
                </a:solidFill>
              </a:rPr>
              <a:t>Together: </a:t>
            </a:r>
            <a:r>
              <a:rPr lang="en-US" sz="2200">
                <a:solidFill>
                  <a:schemeClr val="lt1"/>
                </a:solidFill>
              </a:rPr>
              <a:t>Building a Stronger LDH and a Healthier Louisiana</a:t>
            </a:r>
            <a:endParaRPr sz="2200"/>
          </a:p>
        </p:txBody>
      </p:sp>
      <p:sp>
        <p:nvSpPr>
          <p:cNvPr id="293" name="Google Shape;293;p36"/>
          <p:cNvSpPr txBox="1"/>
          <p:nvPr/>
        </p:nvSpPr>
        <p:spPr>
          <a:xfrm>
            <a:off x="839788" y="2357352"/>
            <a:ext cx="3932237" cy="171678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1800"/>
              <a:buFont typeface="Calibri"/>
              <a:buNone/>
            </a:pPr>
            <a:endParaRPr sz="1800" b="1" i="0" u="none" strike="noStrike" cap="none">
              <a:solidFill>
                <a:srgbClr val="9595D2"/>
              </a:solidFill>
              <a:latin typeface="Calibri"/>
              <a:ea typeface="Calibri"/>
              <a:cs typeface="Calibri"/>
              <a:sym typeface="Calibri"/>
            </a:endParaRPr>
          </a:p>
        </p:txBody>
      </p:sp>
      <p:pic>
        <p:nvPicPr>
          <p:cNvPr id="294" name="Google Shape;294;p36"/>
          <p:cNvPicPr preferRelativeResize="0"/>
          <p:nvPr/>
        </p:nvPicPr>
        <p:blipFill rotWithShape="1">
          <a:blip r:embed="rId3">
            <a:alphaModFix/>
          </a:blip>
          <a:srcRect r="44141"/>
          <a:stretch/>
        </p:blipFill>
        <p:spPr>
          <a:xfrm>
            <a:off x="7064377" y="1435290"/>
            <a:ext cx="4582716" cy="461480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559" name="Google Shape;559;p64"/>
          <p:cNvSpPr txBox="1">
            <a:spLocks noGrp="1"/>
          </p:cNvSpPr>
          <p:nvPr>
            <p:ph type="title"/>
          </p:nvPr>
        </p:nvSpPr>
        <p:spPr>
          <a:xfrm>
            <a:off x="1022832" y="327827"/>
            <a:ext cx="10515600" cy="915759"/>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4: Improve Performance, Accountability, and Compliance </a:t>
            </a:r>
            <a:br>
              <a:rPr lang="en-US" sz="2000" dirty="0"/>
            </a:br>
            <a:endParaRPr sz="2000" dirty="0"/>
          </a:p>
        </p:txBody>
      </p:sp>
      <p:sp>
        <p:nvSpPr>
          <p:cNvPr id="560" name="Google Shape;560;p64"/>
          <p:cNvSpPr txBox="1"/>
          <p:nvPr/>
        </p:nvSpPr>
        <p:spPr>
          <a:xfrm>
            <a:off x="285318" y="1243586"/>
            <a:ext cx="11226988" cy="4780219"/>
          </a:xfrm>
          <a:prstGeom prst="rect">
            <a:avLst/>
          </a:prstGeom>
          <a:noFill/>
          <a:ln>
            <a:noFill/>
          </a:ln>
        </p:spPr>
        <p:txBody>
          <a:bodyPr spcFirstLastPara="1" wrap="square" lIns="91425" tIns="45700" rIns="91425" bIns="45700" anchor="t" anchorCtr="0">
            <a:noAutofit/>
          </a:bodyPr>
          <a:lstStyle/>
          <a:p>
            <a:pPr marL="457200" marR="0" lvl="1" algn="l" rtl="0">
              <a:lnSpc>
                <a:spcPct val="90000"/>
              </a:lnSpc>
              <a:spcBef>
                <a:spcPts val="0"/>
              </a:spcBef>
              <a:spcAft>
                <a:spcPts val="0"/>
              </a:spcAft>
              <a:buClr>
                <a:srgbClr val="9595D2"/>
              </a:buClr>
              <a:buSzPts val="3600"/>
            </a:pPr>
            <a:r>
              <a:rPr lang="en-US" sz="3600" b="1"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Initiative 12: </a:t>
            </a:r>
            <a:r>
              <a:rPr lang="en-US" sz="3600"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Develop and implement a process to reduce external audit findings.</a:t>
            </a:r>
          </a:p>
          <a:p>
            <a:pPr marL="457200" lvl="1">
              <a:lnSpc>
                <a:spcPct val="90000"/>
              </a:lnSpc>
              <a:buClr>
                <a:srgbClr val="9595D2"/>
              </a:buClr>
              <a:buSzPts val="3600"/>
            </a:pPr>
            <a:r>
              <a:rPr lang="en-US" sz="3200" b="1" dirty="0" smtClean="0">
                <a:solidFill>
                  <a:srgbClr val="9595D2"/>
                </a:solidFill>
                <a:latin typeface="Calibri" panose="020F0502020204030204" pitchFamily="34" charset="0"/>
                <a:cs typeface="Calibri" panose="020F0502020204030204" pitchFamily="34" charset="0"/>
              </a:rPr>
              <a:t>	Goal </a:t>
            </a:r>
            <a:r>
              <a:rPr lang="en-US" sz="3200" b="1" dirty="0">
                <a:solidFill>
                  <a:srgbClr val="9595D2"/>
                </a:solidFill>
                <a:latin typeface="Calibri" panose="020F0502020204030204" pitchFamily="34" charset="0"/>
                <a:cs typeface="Calibri" panose="020F0502020204030204" pitchFamily="34" charset="0"/>
              </a:rPr>
              <a:t>1: </a:t>
            </a:r>
            <a:r>
              <a:rPr lang="en-US" sz="3200" dirty="0">
                <a:solidFill>
                  <a:srgbClr val="9595D2"/>
                </a:solidFill>
                <a:latin typeface="Calibri" panose="020F0502020204030204" pitchFamily="34" charset="0"/>
                <a:cs typeface="Calibri" panose="020F0502020204030204" pitchFamily="34" charset="0"/>
              </a:rPr>
              <a:t>Establish a successful approach to reducing </a:t>
            </a:r>
            <a:r>
              <a:rPr lang="en-US" sz="3200" dirty="0" smtClean="0">
                <a:solidFill>
                  <a:srgbClr val="9595D2"/>
                </a:solidFill>
                <a:latin typeface="Calibri" panose="020F0502020204030204" pitchFamily="34" charset="0"/>
                <a:cs typeface="Calibri" panose="020F0502020204030204" pitchFamily="34" charset="0"/>
              </a:rPr>
              <a:t>	external </a:t>
            </a:r>
            <a:r>
              <a:rPr lang="en-US" sz="3200" dirty="0">
                <a:solidFill>
                  <a:srgbClr val="9595D2"/>
                </a:solidFill>
                <a:latin typeface="Calibri" panose="020F0502020204030204" pitchFamily="34" charset="0"/>
                <a:cs typeface="Calibri" panose="020F0502020204030204" pitchFamily="34" charset="0"/>
              </a:rPr>
              <a:t>audit findings</a:t>
            </a:r>
            <a:r>
              <a:rPr lang="en-US" sz="3200" dirty="0" smtClean="0">
                <a:solidFill>
                  <a:srgbClr val="9595D2"/>
                </a:solidFill>
                <a:latin typeface="Calibri" panose="020F0502020204030204" pitchFamily="34" charset="0"/>
                <a:cs typeface="Calibri" panose="020F0502020204030204" pitchFamily="34" charset="0"/>
              </a:rPr>
              <a:t>.</a:t>
            </a:r>
          </a:p>
          <a:p>
            <a:pPr marL="457200" lvl="1">
              <a:lnSpc>
                <a:spcPct val="90000"/>
              </a:lnSpc>
              <a:buClr>
                <a:srgbClr val="9595D2"/>
              </a:buClr>
              <a:buSzPts val="3600"/>
            </a:pPr>
            <a:r>
              <a:rPr lang="en-US" sz="3600" b="1" dirty="0" smtClean="0">
                <a:solidFill>
                  <a:srgbClr val="9595D2"/>
                </a:solidFill>
                <a:latin typeface="Calibri" panose="020F0502020204030204" pitchFamily="34" charset="0"/>
                <a:cs typeface="Calibri" panose="020F0502020204030204" pitchFamily="34" charset="0"/>
              </a:rPr>
              <a:t>Initiative 13: </a:t>
            </a:r>
            <a:r>
              <a:rPr lang="en-US" sz="3600" dirty="0" smtClean="0">
                <a:solidFill>
                  <a:srgbClr val="9595D2"/>
                </a:solidFill>
                <a:latin typeface="Calibri" panose="020F0502020204030204" pitchFamily="34" charset="0"/>
                <a:cs typeface="Calibri" panose="020F0502020204030204" pitchFamily="34" charset="0"/>
              </a:rPr>
              <a:t>Advance Prevention of Medicaid Fraud and Waste</a:t>
            </a:r>
            <a:endParaRPr lang="en-US" sz="3600" i="0" u="none" strike="noStrike" cap="none" dirty="0" smtClean="0">
              <a:solidFill>
                <a:srgbClr val="9595D2"/>
              </a:solidFill>
              <a:latin typeface="Calibri" panose="020F0502020204030204" pitchFamily="34" charset="0"/>
              <a:ea typeface="Calibri"/>
              <a:cs typeface="Calibri" panose="020F0502020204030204" pitchFamily="34" charset="0"/>
              <a:sym typeface="Calibri"/>
            </a:endParaRPr>
          </a:p>
          <a:p>
            <a:pPr marL="457200" marR="0" lvl="1" algn="l" rtl="0">
              <a:lnSpc>
                <a:spcPct val="90000"/>
              </a:lnSpc>
              <a:spcBef>
                <a:spcPts val="0"/>
              </a:spcBef>
              <a:spcAft>
                <a:spcPts val="0"/>
              </a:spcAft>
              <a:buClr>
                <a:srgbClr val="9595D2"/>
              </a:buClr>
              <a:buSzPts val="3600"/>
            </a:pPr>
            <a:r>
              <a:rPr lang="en-US" sz="3600" b="1" dirty="0">
                <a:solidFill>
                  <a:srgbClr val="9595D2"/>
                </a:solidFill>
                <a:latin typeface="Calibri" panose="020F0502020204030204" pitchFamily="34" charset="0"/>
                <a:ea typeface="Calibri"/>
                <a:cs typeface="Calibri" panose="020F0502020204030204" pitchFamily="34" charset="0"/>
                <a:sym typeface="Calibri"/>
              </a:rPr>
              <a:t>	</a:t>
            </a:r>
            <a:r>
              <a:rPr lang="en-US" sz="3200" b="1"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Goal </a:t>
            </a:r>
            <a:r>
              <a:rPr lang="en-US" sz="3200" b="1" i="0" u="none" strike="noStrike" cap="none" dirty="0">
                <a:solidFill>
                  <a:srgbClr val="9595D2"/>
                </a:solidFill>
                <a:latin typeface="Calibri" panose="020F0502020204030204" pitchFamily="34" charset="0"/>
                <a:ea typeface="Calibri"/>
                <a:cs typeface="Calibri" panose="020F0502020204030204" pitchFamily="34" charset="0"/>
                <a:sym typeface="Calibri"/>
              </a:rPr>
              <a:t>1: </a:t>
            </a:r>
            <a:r>
              <a:rPr lang="en-US" sz="3200" b="0" i="0" u="none" strike="noStrike" cap="none" dirty="0">
                <a:solidFill>
                  <a:srgbClr val="9595D2"/>
                </a:solidFill>
                <a:latin typeface="Calibri" panose="020F0502020204030204" pitchFamily="34" charset="0"/>
                <a:ea typeface="Calibri"/>
                <a:cs typeface="Calibri" panose="020F0502020204030204" pitchFamily="34" charset="0"/>
                <a:sym typeface="Calibri"/>
              </a:rPr>
              <a:t>Improve the internal oversight of five provider </a:t>
            </a:r>
            <a:r>
              <a:rPr lang="en-US" sz="3200" b="0"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types.</a:t>
            </a:r>
          </a:p>
          <a:p>
            <a:pPr marL="457200" marR="0" lvl="1" algn="l" rtl="0">
              <a:lnSpc>
                <a:spcPct val="90000"/>
              </a:lnSpc>
              <a:spcBef>
                <a:spcPts val="500"/>
              </a:spcBef>
              <a:spcAft>
                <a:spcPts val="0"/>
              </a:spcAft>
              <a:buClr>
                <a:srgbClr val="9595D2"/>
              </a:buClr>
              <a:buSzPts val="3600"/>
            </a:pPr>
            <a:r>
              <a:rPr lang="en-US" sz="3200" dirty="0">
                <a:solidFill>
                  <a:srgbClr val="9595D2"/>
                </a:solidFill>
                <a:latin typeface="Calibri" panose="020F0502020204030204" pitchFamily="34" charset="0"/>
                <a:ea typeface="Calibri"/>
                <a:cs typeface="Calibri" panose="020F0502020204030204" pitchFamily="34" charset="0"/>
                <a:sym typeface="Calibri"/>
              </a:rPr>
              <a:t>	</a:t>
            </a:r>
            <a:r>
              <a:rPr lang="en-US" sz="3200" b="1"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Goal </a:t>
            </a:r>
            <a:r>
              <a:rPr lang="en-US" sz="3200" b="1" i="0" u="none" strike="noStrike" cap="none" dirty="0">
                <a:solidFill>
                  <a:srgbClr val="9595D2"/>
                </a:solidFill>
                <a:latin typeface="Calibri" panose="020F0502020204030204" pitchFamily="34" charset="0"/>
                <a:ea typeface="Calibri"/>
                <a:cs typeface="Calibri" panose="020F0502020204030204" pitchFamily="34" charset="0"/>
                <a:sym typeface="Calibri"/>
              </a:rPr>
              <a:t>2: </a:t>
            </a:r>
            <a:r>
              <a:rPr lang="en-US" sz="3200" b="0" i="0" u="none" strike="noStrike" cap="none" dirty="0">
                <a:solidFill>
                  <a:srgbClr val="9595D2"/>
                </a:solidFill>
                <a:latin typeface="Calibri" panose="020F0502020204030204" pitchFamily="34" charset="0"/>
                <a:ea typeface="Calibri"/>
                <a:cs typeface="Calibri" panose="020F0502020204030204" pitchFamily="34" charset="0"/>
                <a:sym typeface="Calibri"/>
              </a:rPr>
              <a:t>Improve the internal oversight of beneficiary </a:t>
            </a:r>
            <a:r>
              <a:rPr lang="en-US" sz="3200" b="0" i="0" u="none" strike="noStrike" cap="none" dirty="0" smtClean="0">
                <a:solidFill>
                  <a:srgbClr val="9595D2"/>
                </a:solidFill>
                <a:latin typeface="Calibri" panose="020F0502020204030204" pitchFamily="34" charset="0"/>
                <a:ea typeface="Calibri"/>
                <a:cs typeface="Calibri" panose="020F0502020204030204" pitchFamily="34" charset="0"/>
                <a:sym typeface="Calibri"/>
              </a:rPr>
              <a:t>fraud.</a:t>
            </a:r>
          </a:p>
          <a:p>
            <a:pPr marL="457200" marR="0" lvl="1" algn="l" rtl="0">
              <a:lnSpc>
                <a:spcPct val="90000"/>
              </a:lnSpc>
              <a:spcBef>
                <a:spcPts val="500"/>
              </a:spcBef>
              <a:spcAft>
                <a:spcPts val="0"/>
              </a:spcAft>
              <a:buClr>
                <a:srgbClr val="9595D2"/>
              </a:buClr>
              <a:buSzPts val="3600"/>
            </a:pPr>
            <a:r>
              <a:rPr lang="en-US" sz="3200" b="1" dirty="0" smtClean="0">
                <a:solidFill>
                  <a:srgbClr val="9595D2"/>
                </a:solidFill>
                <a:latin typeface="Calibri" panose="020F0502020204030204" pitchFamily="34" charset="0"/>
                <a:ea typeface="Calibri"/>
                <a:cs typeface="Calibri" panose="020F0502020204030204" pitchFamily="34" charset="0"/>
                <a:sym typeface="Calibri"/>
              </a:rPr>
              <a:t>Initiative 14: </a:t>
            </a:r>
            <a:r>
              <a:rPr lang="en-US" sz="3200" dirty="0" smtClean="0">
                <a:solidFill>
                  <a:srgbClr val="9595D2"/>
                </a:solidFill>
                <a:latin typeface="Calibri" panose="020F0502020204030204" pitchFamily="34" charset="0"/>
                <a:ea typeface="Calibri"/>
                <a:cs typeface="Calibri" panose="020F0502020204030204" pitchFamily="34" charset="0"/>
                <a:sym typeface="Calibri"/>
              </a:rPr>
              <a:t>Develop sustainable, equitable, and comprehensive Supplemental Payment Systems</a:t>
            </a:r>
            <a:endParaRPr sz="3200" i="0" u="none" strike="noStrike" cap="none" dirty="0">
              <a:solidFill>
                <a:srgbClr val="9595D2"/>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584" name="Google Shape;584;p67"/>
          <p:cNvSpPr txBox="1">
            <a:spLocks noGrp="1"/>
          </p:cNvSpPr>
          <p:nvPr>
            <p:ph type="title"/>
          </p:nvPr>
        </p:nvSpPr>
        <p:spPr>
          <a:xfrm>
            <a:off x="1022832" y="367016"/>
            <a:ext cx="10515600" cy="768479"/>
          </a:xfrm>
          <a:prstGeom prst="rect">
            <a:avLst/>
          </a:prstGeom>
          <a:noFill/>
          <a:ln>
            <a:noFill/>
          </a:ln>
        </p:spPr>
        <p:txBody>
          <a:bodyPr spcFirstLastPara="1" wrap="square" lIns="91425" tIns="45700" rIns="91425" bIns="45700" anchor="b" anchorCtr="0">
            <a:normAutofit fontScale="90000"/>
          </a:bodyPr>
          <a:lstStyle/>
          <a:p>
            <a:pPr lvl="0">
              <a:buSzPts val="2000"/>
            </a:pPr>
            <a:r>
              <a:rPr lang="en-US" sz="2000" dirty="0"/>
              <a:t/>
            </a:r>
            <a:br>
              <a:rPr lang="en-US" sz="2000" dirty="0"/>
            </a:br>
            <a:r>
              <a:rPr lang="en-US" sz="2000" dirty="0"/>
              <a:t>Commitment 5: Strengthen Customer Service, Partnerships, and Community Relations</a:t>
            </a:r>
            <a:br>
              <a:rPr lang="en-US" sz="2000" dirty="0"/>
            </a:br>
            <a:r>
              <a:rPr lang="en-US" sz="2000" dirty="0" smtClean="0"/>
              <a:t>Initiative </a:t>
            </a:r>
            <a:r>
              <a:rPr lang="en-US" sz="2000" dirty="0"/>
              <a:t>15: Establish the Office of Women’s Health and Community Health</a:t>
            </a:r>
            <a:endParaRPr sz="2000" dirty="0"/>
          </a:p>
        </p:txBody>
      </p:sp>
      <p:sp>
        <p:nvSpPr>
          <p:cNvPr id="585" name="Google Shape;585;p67"/>
          <p:cNvSpPr txBox="1"/>
          <p:nvPr/>
        </p:nvSpPr>
        <p:spPr>
          <a:xfrm>
            <a:off x="573127" y="2795451"/>
            <a:ext cx="3698427" cy="3222912"/>
          </a:xfrm>
          <a:prstGeom prst="rect">
            <a:avLst/>
          </a:prstGeom>
          <a:noFill/>
          <a:ln>
            <a:noFill/>
          </a:ln>
        </p:spPr>
        <p:txBody>
          <a:bodyPr spcFirstLastPara="1" wrap="square" lIns="91425" tIns="45700" rIns="91425" bIns="45700" anchor="t" anchorCtr="0">
            <a:noAutofit/>
          </a:bodyPr>
          <a:lstStyle/>
          <a:p>
            <a:pPr marL="685800" marR="0" lvl="1" indent="-228600" algn="l" rtl="0">
              <a:lnSpc>
                <a:spcPct val="90000"/>
              </a:lnSpc>
              <a:spcBef>
                <a:spcPts val="0"/>
              </a:spcBef>
              <a:spcAft>
                <a:spcPts val="0"/>
              </a:spcAft>
              <a:buClr>
                <a:srgbClr val="9595D2"/>
              </a:buClr>
              <a:buSzPts val="3600"/>
              <a:buFont typeface="Arial"/>
              <a:buChar char="•"/>
            </a:pPr>
            <a:r>
              <a:rPr lang="en-US" sz="3600" b="1" i="0" u="none" strike="noStrike" cap="none">
                <a:solidFill>
                  <a:srgbClr val="9595D2"/>
                </a:solidFill>
                <a:latin typeface="Calibri"/>
                <a:ea typeface="Calibri"/>
                <a:cs typeface="Calibri"/>
                <a:sym typeface="Calibri"/>
              </a:rPr>
              <a:t>Goal 1:</a:t>
            </a:r>
            <a:r>
              <a:rPr lang="en-US" sz="3600" b="0" i="0" u="none" strike="noStrike" cap="none">
                <a:solidFill>
                  <a:srgbClr val="9595D2"/>
                </a:solidFill>
                <a:latin typeface="Calibri"/>
                <a:ea typeface="Calibri"/>
                <a:cs typeface="Calibri"/>
                <a:sym typeface="Calibri"/>
              </a:rPr>
              <a:t> Develop and operationalize OWHCH. </a:t>
            </a:r>
            <a:endParaRPr sz="1400" b="0" i="0" u="none" strike="noStrike" cap="none">
              <a:solidFill>
                <a:srgbClr val="000000"/>
              </a:solidFill>
              <a:latin typeface="Arial"/>
              <a:ea typeface="Arial"/>
              <a:cs typeface="Arial"/>
              <a:sym typeface="Arial"/>
            </a:endParaRPr>
          </a:p>
          <a:p>
            <a:pPr marL="685800" marR="0" lvl="1" indent="0" algn="l" rtl="0">
              <a:lnSpc>
                <a:spcPct val="90000"/>
              </a:lnSpc>
              <a:spcBef>
                <a:spcPts val="500"/>
              </a:spcBef>
              <a:spcAft>
                <a:spcPts val="0"/>
              </a:spcAft>
              <a:buClr>
                <a:schemeClr val="dk1"/>
              </a:buClr>
              <a:buSzPts val="3600"/>
              <a:buFont typeface="Arial"/>
              <a:buNone/>
            </a:pPr>
            <a:endParaRPr sz="3600" b="0" i="0" u="none" strike="noStrike" cap="none">
              <a:solidFill>
                <a:srgbClr val="9595D2"/>
              </a:solidFill>
              <a:latin typeface="Calibri"/>
              <a:ea typeface="Calibri"/>
              <a:cs typeface="Calibri"/>
              <a:sym typeface="Calibri"/>
            </a:endParaRPr>
          </a:p>
        </p:txBody>
      </p:sp>
      <p:pic>
        <p:nvPicPr>
          <p:cNvPr id="586" name="Google Shape;586;p67"/>
          <p:cNvPicPr preferRelativeResize="0"/>
          <p:nvPr/>
        </p:nvPicPr>
        <p:blipFill rotWithShape="1">
          <a:blip r:embed="rId3">
            <a:alphaModFix/>
          </a:blip>
          <a:srcRect l="111" t="5300" r="15805" b="10643"/>
          <a:stretch/>
        </p:blipFill>
        <p:spPr>
          <a:xfrm>
            <a:off x="4271554" y="1517229"/>
            <a:ext cx="7926931" cy="44573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sp>
        <p:nvSpPr>
          <p:cNvPr id="593" name="Google Shape;593;p68"/>
          <p:cNvSpPr txBox="1">
            <a:spLocks noGrp="1"/>
          </p:cNvSpPr>
          <p:nvPr>
            <p:ph type="title"/>
          </p:nvPr>
        </p:nvSpPr>
        <p:spPr>
          <a:xfrm>
            <a:off x="1022832" y="288639"/>
            <a:ext cx="10515600" cy="941402"/>
          </a:xfrm>
          <a:prstGeom prst="rect">
            <a:avLst/>
          </a:prstGeom>
          <a:noFill/>
          <a:ln>
            <a:noFill/>
          </a:ln>
        </p:spPr>
        <p:txBody>
          <a:bodyPr spcFirstLastPara="1" wrap="square" lIns="91425" tIns="45700" rIns="91425" bIns="45700" anchor="b" anchorCtr="0">
            <a:normAutofit/>
          </a:bodyPr>
          <a:lstStyle/>
          <a:p>
            <a:pPr lvl="0">
              <a:buSzPts val="2000"/>
            </a:pPr>
            <a:r>
              <a:rPr lang="en-US" sz="2000" dirty="0"/>
              <a:t/>
            </a:r>
            <a:br>
              <a:rPr lang="en-US" sz="2000" dirty="0"/>
            </a:br>
            <a:r>
              <a:rPr lang="en-US" sz="2000" dirty="0"/>
              <a:t>Commitment 5: Strengthen Customer Service, Partnerships, and Community Relations</a:t>
            </a:r>
            <a:br>
              <a:rPr lang="en-US" sz="2000" dirty="0"/>
            </a:br>
            <a:r>
              <a:rPr lang="en-US" sz="2000" dirty="0" smtClean="0"/>
              <a:t>Initiative </a:t>
            </a:r>
            <a:r>
              <a:rPr lang="en-US" sz="2000" dirty="0"/>
              <a:t>16: Build Statewide Capacity to Engage in Systemic Health Equity Work</a:t>
            </a:r>
            <a:endParaRPr sz="2000" dirty="0"/>
          </a:p>
        </p:txBody>
      </p:sp>
      <p:sp>
        <p:nvSpPr>
          <p:cNvPr id="594" name="Google Shape;594;p68"/>
          <p:cNvSpPr txBox="1"/>
          <p:nvPr/>
        </p:nvSpPr>
        <p:spPr>
          <a:xfrm>
            <a:off x="209253" y="1569359"/>
            <a:ext cx="10985616" cy="4447673"/>
          </a:xfrm>
          <a:prstGeom prst="rect">
            <a:avLst/>
          </a:prstGeom>
          <a:noFill/>
          <a:ln>
            <a:noFill/>
          </a:ln>
        </p:spPr>
        <p:txBody>
          <a:bodyPr spcFirstLastPara="1" wrap="square" lIns="91425" tIns="45700" rIns="91425" bIns="45700" anchor="t" anchorCtr="0">
            <a:noAutofit/>
          </a:bodyPr>
          <a:lstStyle/>
          <a:p>
            <a:pPr marL="685800" marR="0" lvl="1" indent="-228600" algn="l" rtl="0">
              <a:lnSpc>
                <a:spcPct val="90000"/>
              </a:lnSpc>
              <a:spcBef>
                <a:spcPts val="0"/>
              </a:spcBef>
              <a:spcAft>
                <a:spcPts val="0"/>
              </a:spcAft>
              <a:buClr>
                <a:srgbClr val="9595D2"/>
              </a:buClr>
              <a:buSzPts val="3600"/>
              <a:buFont typeface="Arial"/>
              <a:buChar char="•"/>
            </a:pPr>
            <a:r>
              <a:rPr lang="en-US" sz="3600" b="1" i="0" u="none" strike="noStrike" cap="none">
                <a:solidFill>
                  <a:srgbClr val="9595D2"/>
                </a:solidFill>
                <a:latin typeface="Calibri"/>
                <a:ea typeface="Calibri"/>
                <a:cs typeface="Calibri"/>
                <a:sym typeface="Calibri"/>
              </a:rPr>
              <a:t>Goal 1: </a:t>
            </a:r>
            <a:r>
              <a:rPr lang="en-US" sz="3600" b="0" i="0" u="none" strike="noStrike" cap="none">
                <a:solidFill>
                  <a:srgbClr val="9595D2"/>
                </a:solidFill>
                <a:latin typeface="Calibri"/>
                <a:ea typeface="Calibri"/>
                <a:cs typeface="Calibri"/>
                <a:sym typeface="Calibri"/>
              </a:rPr>
              <a:t>Develop and implement an EDI/HE framework.</a:t>
            </a:r>
            <a:endParaRPr sz="1400" b="0" i="0" u="none" strike="noStrike" cap="none">
              <a:solidFill>
                <a:srgbClr val="000000"/>
              </a:solidFill>
              <a:latin typeface="Arial"/>
              <a:ea typeface="Arial"/>
              <a:cs typeface="Arial"/>
              <a:sym typeface="Arial"/>
            </a:endParaRPr>
          </a:p>
          <a:p>
            <a:pPr marL="685800" marR="0" lvl="1" indent="0" algn="l" rtl="0">
              <a:lnSpc>
                <a:spcPct val="90000"/>
              </a:lnSpc>
              <a:spcBef>
                <a:spcPts val="500"/>
              </a:spcBef>
              <a:spcAft>
                <a:spcPts val="0"/>
              </a:spcAft>
              <a:buClr>
                <a:schemeClr val="dk1"/>
              </a:buClr>
              <a:buSzPts val="3600"/>
              <a:buFont typeface="Arial"/>
              <a:buNone/>
            </a:pPr>
            <a:endParaRPr sz="3600" b="0" i="0" u="none" strike="noStrike" cap="none">
              <a:solidFill>
                <a:srgbClr val="9595D2"/>
              </a:solidFill>
              <a:latin typeface="Calibri"/>
              <a:ea typeface="Calibri"/>
              <a:cs typeface="Calibri"/>
              <a:sym typeface="Calibri"/>
            </a:endParaRPr>
          </a:p>
          <a:p>
            <a:pPr marL="685800" marR="0" lvl="1" indent="-228600" algn="l" rtl="0">
              <a:lnSpc>
                <a:spcPct val="90000"/>
              </a:lnSpc>
              <a:spcBef>
                <a:spcPts val="500"/>
              </a:spcBef>
              <a:spcAft>
                <a:spcPts val="0"/>
              </a:spcAft>
              <a:buClr>
                <a:srgbClr val="9595D2"/>
              </a:buClr>
              <a:buSzPts val="3600"/>
              <a:buFont typeface="Arial"/>
              <a:buChar char="•"/>
            </a:pPr>
            <a:r>
              <a:rPr lang="en-US" sz="3600" b="1" i="0" u="none" strike="noStrike" cap="none">
                <a:solidFill>
                  <a:srgbClr val="9595D2"/>
                </a:solidFill>
                <a:latin typeface="Calibri"/>
                <a:ea typeface="Calibri"/>
                <a:cs typeface="Calibri"/>
                <a:sym typeface="Calibri"/>
              </a:rPr>
              <a:t>Goal 2: </a:t>
            </a:r>
            <a:r>
              <a:rPr lang="en-US" sz="3600" b="0" i="0" u="none" strike="noStrike" cap="none">
                <a:solidFill>
                  <a:srgbClr val="9595D2"/>
                </a:solidFill>
                <a:latin typeface="Calibri"/>
                <a:ea typeface="Calibri"/>
                <a:cs typeface="Calibri"/>
                <a:sym typeface="Calibri"/>
              </a:rPr>
              <a:t>Integrate expectations for EDI/HE into performance expectations and measures.</a:t>
            </a:r>
            <a:endParaRPr sz="1400" b="0" i="0" u="none" strike="noStrike" cap="none">
              <a:solidFill>
                <a:srgbClr val="000000"/>
              </a:solidFill>
              <a:latin typeface="Arial"/>
              <a:ea typeface="Arial"/>
              <a:cs typeface="Arial"/>
              <a:sym typeface="Arial"/>
            </a:endParaRPr>
          </a:p>
          <a:p>
            <a:pPr marL="685800" marR="0" lvl="1" indent="0" algn="l" rtl="0">
              <a:lnSpc>
                <a:spcPct val="90000"/>
              </a:lnSpc>
              <a:spcBef>
                <a:spcPts val="500"/>
              </a:spcBef>
              <a:spcAft>
                <a:spcPts val="0"/>
              </a:spcAft>
              <a:buClr>
                <a:schemeClr val="dk1"/>
              </a:buClr>
              <a:buSzPts val="3600"/>
              <a:buFont typeface="Arial"/>
              <a:buNone/>
            </a:pPr>
            <a:endParaRPr sz="3600" b="0" i="0" u="none" strike="noStrike" cap="none">
              <a:solidFill>
                <a:srgbClr val="9595D2"/>
              </a:solidFill>
              <a:latin typeface="Calibri"/>
              <a:ea typeface="Calibri"/>
              <a:cs typeface="Calibri"/>
              <a:sym typeface="Calibri"/>
            </a:endParaRPr>
          </a:p>
          <a:p>
            <a:pPr marL="685800" marR="0" lvl="1" indent="-228600" algn="l" rtl="0">
              <a:lnSpc>
                <a:spcPct val="90000"/>
              </a:lnSpc>
              <a:spcBef>
                <a:spcPts val="500"/>
              </a:spcBef>
              <a:spcAft>
                <a:spcPts val="0"/>
              </a:spcAft>
              <a:buClr>
                <a:srgbClr val="9595D2"/>
              </a:buClr>
              <a:buSzPts val="3600"/>
              <a:buFont typeface="Arial"/>
              <a:buChar char="•"/>
            </a:pPr>
            <a:r>
              <a:rPr lang="en-US" sz="3600" b="1" i="0" u="none" strike="noStrike" cap="none">
                <a:solidFill>
                  <a:srgbClr val="9595D2"/>
                </a:solidFill>
                <a:latin typeface="Calibri"/>
                <a:ea typeface="Calibri"/>
                <a:cs typeface="Calibri"/>
                <a:sym typeface="Calibri"/>
              </a:rPr>
              <a:t>Goal 3: </a:t>
            </a:r>
            <a:r>
              <a:rPr lang="en-US" sz="3600" b="0" i="0" u="none" strike="noStrike" cap="none">
                <a:solidFill>
                  <a:srgbClr val="9595D2"/>
                </a:solidFill>
                <a:latin typeface="Calibri"/>
                <a:ea typeface="Calibri"/>
                <a:cs typeface="Calibri"/>
                <a:sym typeface="Calibri"/>
              </a:rPr>
              <a:t>Develop and deliver an EDI/HE competency training.</a:t>
            </a:r>
            <a:endParaRPr sz="3600" b="0" i="0" u="none" strike="noStrike" cap="none">
              <a:solidFill>
                <a:srgbClr val="9595D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601" name="Google Shape;601;p69"/>
          <p:cNvSpPr txBox="1">
            <a:spLocks noGrp="1"/>
          </p:cNvSpPr>
          <p:nvPr>
            <p:ph type="title"/>
          </p:nvPr>
        </p:nvSpPr>
        <p:spPr>
          <a:xfrm>
            <a:off x="1022832" y="327827"/>
            <a:ext cx="10515600" cy="888568"/>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5: Strengthen Customer Service, Partnerships, and Community Relations</a:t>
            </a:r>
            <a:br>
              <a:rPr lang="en-US" sz="2000" dirty="0"/>
            </a:br>
            <a:r>
              <a:rPr lang="en-US" sz="2000" dirty="0"/>
              <a:t>Initiative </a:t>
            </a:r>
            <a:r>
              <a:rPr lang="en-US" sz="2000" dirty="0"/>
              <a:t>17: Strengthen, Expand, and Diversify Louisiana’s Healthcare Workforce</a:t>
            </a:r>
            <a:endParaRPr sz="2000" dirty="0"/>
          </a:p>
        </p:txBody>
      </p:sp>
      <p:sp>
        <p:nvSpPr>
          <p:cNvPr id="602" name="Google Shape;602;p69"/>
          <p:cNvSpPr txBox="1"/>
          <p:nvPr/>
        </p:nvSpPr>
        <p:spPr>
          <a:xfrm>
            <a:off x="573127" y="1562536"/>
            <a:ext cx="9890222" cy="4447673"/>
          </a:xfrm>
          <a:prstGeom prst="rect">
            <a:avLst/>
          </a:prstGeom>
          <a:noFill/>
          <a:ln>
            <a:noFill/>
          </a:ln>
        </p:spPr>
        <p:txBody>
          <a:bodyPr spcFirstLastPara="1" wrap="square" lIns="91425" tIns="45700" rIns="91425" bIns="45700" anchor="t" anchorCtr="0">
            <a:noAutofit/>
          </a:bodyPr>
          <a:lstStyle/>
          <a:p>
            <a:pPr marL="685800" marR="0" lvl="1" indent="-228600" algn="l" rtl="0">
              <a:lnSpc>
                <a:spcPct val="90000"/>
              </a:lnSpc>
              <a:spcBef>
                <a:spcPts val="0"/>
              </a:spcBef>
              <a:spcAft>
                <a:spcPts val="0"/>
              </a:spcAft>
              <a:buClr>
                <a:srgbClr val="9595D2"/>
              </a:buClr>
              <a:buSzPts val="3600"/>
              <a:buFont typeface="Arial"/>
              <a:buChar char="•"/>
            </a:pPr>
            <a:r>
              <a:rPr lang="en-US" sz="3600" b="1" i="0" u="none" strike="noStrike" cap="none">
                <a:solidFill>
                  <a:srgbClr val="9595D2"/>
                </a:solidFill>
                <a:latin typeface="Calibri"/>
                <a:ea typeface="Calibri"/>
                <a:cs typeface="Calibri"/>
                <a:sym typeface="Calibri"/>
              </a:rPr>
              <a:t>Goal 1: </a:t>
            </a:r>
            <a:r>
              <a:rPr lang="en-US" sz="3600" b="0" i="0" u="none" strike="noStrike" cap="none">
                <a:solidFill>
                  <a:srgbClr val="9595D2"/>
                </a:solidFill>
                <a:latin typeface="Calibri"/>
                <a:ea typeface="Calibri"/>
                <a:cs typeface="Calibri"/>
                <a:sym typeface="Calibri"/>
              </a:rPr>
              <a:t>Increase availability of office-based opioid treatment (OBOT).</a:t>
            </a:r>
            <a:endParaRPr sz="3600" b="0" i="0" u="none" strike="noStrike" cap="none">
              <a:solidFill>
                <a:srgbClr val="9595D2"/>
              </a:solidFill>
              <a:latin typeface="Calibri"/>
              <a:ea typeface="Calibri"/>
              <a:cs typeface="Calibri"/>
              <a:sym typeface="Calibri"/>
            </a:endParaRPr>
          </a:p>
          <a:p>
            <a:pPr marL="685800" marR="0" lvl="1" indent="0" algn="l" rtl="0">
              <a:lnSpc>
                <a:spcPct val="90000"/>
              </a:lnSpc>
              <a:spcBef>
                <a:spcPts val="500"/>
              </a:spcBef>
              <a:spcAft>
                <a:spcPts val="0"/>
              </a:spcAft>
              <a:buClr>
                <a:schemeClr val="dk1"/>
              </a:buClr>
              <a:buSzPts val="3600"/>
              <a:buFont typeface="Arial"/>
              <a:buNone/>
            </a:pPr>
            <a:endParaRPr sz="3600" b="0" i="0" u="none" strike="noStrike" cap="none">
              <a:solidFill>
                <a:srgbClr val="9595D2"/>
              </a:solidFill>
              <a:latin typeface="Calibri"/>
              <a:ea typeface="Calibri"/>
              <a:cs typeface="Calibri"/>
              <a:sym typeface="Calibri"/>
            </a:endParaRPr>
          </a:p>
          <a:p>
            <a:pPr marL="685800" marR="0" lvl="1" indent="-228600" algn="l" rtl="0">
              <a:lnSpc>
                <a:spcPct val="90000"/>
              </a:lnSpc>
              <a:spcBef>
                <a:spcPts val="500"/>
              </a:spcBef>
              <a:spcAft>
                <a:spcPts val="0"/>
              </a:spcAft>
              <a:buClr>
                <a:srgbClr val="9595D2"/>
              </a:buClr>
              <a:buSzPts val="3600"/>
              <a:buFont typeface="Arial"/>
              <a:buChar char="•"/>
            </a:pPr>
            <a:r>
              <a:rPr lang="en-US" sz="3600" b="1" i="0" u="none" strike="noStrike" cap="none">
                <a:solidFill>
                  <a:srgbClr val="9595D2"/>
                </a:solidFill>
                <a:latin typeface="Calibri"/>
                <a:ea typeface="Calibri"/>
                <a:cs typeface="Calibri"/>
                <a:sym typeface="Calibri"/>
              </a:rPr>
              <a:t>Goal 2: </a:t>
            </a:r>
            <a:r>
              <a:rPr lang="en-US" sz="3600" b="0" i="0" u="none" strike="noStrike" cap="none">
                <a:solidFill>
                  <a:srgbClr val="9595D2"/>
                </a:solidFill>
                <a:latin typeface="Calibri"/>
                <a:ea typeface="Calibri"/>
                <a:cs typeface="Calibri"/>
                <a:sym typeface="Calibri"/>
              </a:rPr>
              <a:t>Recruit new students into the Well-Ahead Louisiana Rural Health Scholars Program.</a:t>
            </a:r>
            <a:endParaRPr sz="1400" b="0" i="0" u="none" strike="noStrike" cap="none">
              <a:solidFill>
                <a:srgbClr val="000000"/>
              </a:solidFill>
              <a:latin typeface="Arial"/>
              <a:ea typeface="Arial"/>
              <a:cs typeface="Arial"/>
              <a:sym typeface="Arial"/>
            </a:endParaRPr>
          </a:p>
          <a:p>
            <a:pPr marL="685800" marR="0" lvl="1" indent="0" algn="l" rtl="0">
              <a:lnSpc>
                <a:spcPct val="90000"/>
              </a:lnSpc>
              <a:spcBef>
                <a:spcPts val="500"/>
              </a:spcBef>
              <a:spcAft>
                <a:spcPts val="0"/>
              </a:spcAft>
              <a:buClr>
                <a:schemeClr val="dk1"/>
              </a:buClr>
              <a:buSzPts val="3600"/>
              <a:buFont typeface="Arial"/>
              <a:buNone/>
            </a:pPr>
            <a:endParaRPr sz="3600" b="0" i="0" u="none" strike="noStrike" cap="none">
              <a:solidFill>
                <a:srgbClr val="9595D2"/>
              </a:solidFill>
              <a:latin typeface="Calibri"/>
              <a:ea typeface="Calibri"/>
              <a:cs typeface="Calibri"/>
              <a:sym typeface="Calibri"/>
            </a:endParaRPr>
          </a:p>
          <a:p>
            <a:pPr marL="685800" marR="0" lvl="1" indent="-228600" algn="l" rtl="0">
              <a:lnSpc>
                <a:spcPct val="90000"/>
              </a:lnSpc>
              <a:spcBef>
                <a:spcPts val="500"/>
              </a:spcBef>
              <a:spcAft>
                <a:spcPts val="0"/>
              </a:spcAft>
              <a:buClr>
                <a:srgbClr val="9595D2"/>
              </a:buClr>
              <a:buSzPts val="3600"/>
              <a:buFont typeface="Arial"/>
              <a:buChar char="•"/>
            </a:pPr>
            <a:r>
              <a:rPr lang="en-US" sz="3600" b="1" i="0" u="none" strike="noStrike" cap="none">
                <a:solidFill>
                  <a:srgbClr val="9595D2"/>
                </a:solidFill>
                <a:latin typeface="Calibri"/>
                <a:ea typeface="Calibri"/>
                <a:cs typeface="Calibri"/>
                <a:sym typeface="Calibri"/>
              </a:rPr>
              <a:t>Goal 3: </a:t>
            </a:r>
            <a:r>
              <a:rPr lang="en-US" sz="3600" b="0" i="0" u="none" strike="noStrike" cap="none">
                <a:solidFill>
                  <a:srgbClr val="9595D2"/>
                </a:solidFill>
                <a:latin typeface="Calibri"/>
                <a:ea typeface="Calibri"/>
                <a:cs typeface="Calibri"/>
                <a:sym typeface="Calibri"/>
              </a:rPr>
              <a:t>Establish the Rural Physician Loan Repayment Program.</a:t>
            </a:r>
            <a:endParaRPr sz="3600" b="0" i="0" u="none" strike="noStrike" cap="none">
              <a:solidFill>
                <a:srgbClr val="9595D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609" name="Google Shape;609;p70"/>
          <p:cNvSpPr txBox="1">
            <a:spLocks noGrp="1"/>
          </p:cNvSpPr>
          <p:nvPr>
            <p:ph type="title"/>
          </p:nvPr>
        </p:nvSpPr>
        <p:spPr>
          <a:xfrm>
            <a:off x="1022832" y="353954"/>
            <a:ext cx="10515600" cy="837848"/>
          </a:xfrm>
          <a:prstGeom prst="rect">
            <a:avLst/>
          </a:prstGeom>
          <a:noFill/>
          <a:ln>
            <a:noFill/>
          </a:ln>
        </p:spPr>
        <p:txBody>
          <a:bodyPr spcFirstLastPara="1" wrap="square" lIns="91425" tIns="45700" rIns="91425" bIns="45700" anchor="b" anchorCtr="0">
            <a:normAutofit/>
          </a:bodyPr>
          <a:lstStyle/>
          <a:p>
            <a:pPr lvl="0">
              <a:buSzPts val="2000"/>
            </a:pPr>
            <a:r>
              <a:rPr lang="en-US" sz="2000" dirty="0"/>
              <a:t>Commitment 5: Strengthen Customer Service, Partnerships, and Community Relations</a:t>
            </a:r>
            <a:br>
              <a:rPr lang="en-US" sz="2000" dirty="0"/>
            </a:br>
            <a:r>
              <a:rPr lang="en-US" sz="2000" dirty="0"/>
              <a:t>Initiative </a:t>
            </a:r>
            <a:r>
              <a:rPr lang="en-US" sz="2000" dirty="0"/>
              <a:t>17: Strengthen, Expand, and Diversify Louisiana’s Healthcare Workforce</a:t>
            </a:r>
            <a:endParaRPr sz="2000" dirty="0"/>
          </a:p>
        </p:txBody>
      </p:sp>
      <p:sp>
        <p:nvSpPr>
          <p:cNvPr id="610" name="Google Shape;610;p70"/>
          <p:cNvSpPr txBox="1"/>
          <p:nvPr/>
        </p:nvSpPr>
        <p:spPr>
          <a:xfrm>
            <a:off x="233492" y="1714383"/>
            <a:ext cx="6493879" cy="4785660"/>
          </a:xfrm>
          <a:prstGeom prst="rect">
            <a:avLst/>
          </a:prstGeom>
          <a:noFill/>
          <a:ln>
            <a:noFill/>
          </a:ln>
        </p:spPr>
        <p:txBody>
          <a:bodyPr spcFirstLastPara="1" wrap="square" lIns="91425" tIns="45700" rIns="91425" bIns="45700" anchor="t" anchorCtr="0">
            <a:noAutofit/>
          </a:bodyPr>
          <a:lstStyle/>
          <a:p>
            <a:pPr marL="685800" marR="0" lvl="1" indent="-228600" algn="l" rtl="0">
              <a:lnSpc>
                <a:spcPct val="90000"/>
              </a:lnSpc>
              <a:spcBef>
                <a:spcPts val="0"/>
              </a:spcBef>
              <a:spcAft>
                <a:spcPts val="0"/>
              </a:spcAft>
              <a:buClr>
                <a:srgbClr val="9595D2"/>
              </a:buClr>
              <a:buSzPts val="3600"/>
              <a:buFont typeface="Arial"/>
              <a:buChar char="•"/>
            </a:pPr>
            <a:r>
              <a:rPr lang="en-US" sz="3600" b="1" i="0" u="none" strike="noStrike" cap="none">
                <a:solidFill>
                  <a:srgbClr val="9595D2"/>
                </a:solidFill>
                <a:latin typeface="Calibri"/>
                <a:ea typeface="Calibri"/>
                <a:cs typeface="Calibri"/>
                <a:sym typeface="Calibri"/>
              </a:rPr>
              <a:t>Goal 4: </a:t>
            </a:r>
            <a:r>
              <a:rPr lang="en-US" sz="3600" b="0" i="0" u="none" strike="noStrike" cap="none">
                <a:solidFill>
                  <a:srgbClr val="9595D2"/>
                </a:solidFill>
                <a:latin typeface="Calibri"/>
                <a:ea typeface="Calibri"/>
                <a:cs typeface="Calibri"/>
                <a:sym typeface="Calibri"/>
              </a:rPr>
              <a:t>Develop and implement a pilot on health careers, including in behavioral health.</a:t>
            </a:r>
            <a:endParaRPr sz="3600" b="1" i="0" u="none" strike="noStrike" cap="none">
              <a:solidFill>
                <a:srgbClr val="9595D2"/>
              </a:solidFill>
              <a:latin typeface="Calibri"/>
              <a:ea typeface="Calibri"/>
              <a:cs typeface="Calibri"/>
              <a:sym typeface="Calibri"/>
            </a:endParaRPr>
          </a:p>
          <a:p>
            <a:pPr marL="685800" marR="0" lvl="1" indent="0" algn="l" rtl="0">
              <a:lnSpc>
                <a:spcPct val="90000"/>
              </a:lnSpc>
              <a:spcBef>
                <a:spcPts val="500"/>
              </a:spcBef>
              <a:spcAft>
                <a:spcPts val="0"/>
              </a:spcAft>
              <a:buClr>
                <a:schemeClr val="dk1"/>
              </a:buClr>
              <a:buSzPts val="3600"/>
              <a:buFont typeface="Arial"/>
              <a:buNone/>
            </a:pPr>
            <a:endParaRPr sz="3600" b="1" i="0" u="none" strike="noStrike" cap="none">
              <a:solidFill>
                <a:srgbClr val="9595D2"/>
              </a:solidFill>
              <a:latin typeface="Calibri"/>
              <a:ea typeface="Calibri"/>
              <a:cs typeface="Calibri"/>
              <a:sym typeface="Calibri"/>
            </a:endParaRPr>
          </a:p>
          <a:p>
            <a:pPr marL="685800" marR="0" lvl="1" indent="-228600" algn="l" rtl="0">
              <a:lnSpc>
                <a:spcPct val="90000"/>
              </a:lnSpc>
              <a:spcBef>
                <a:spcPts val="500"/>
              </a:spcBef>
              <a:spcAft>
                <a:spcPts val="0"/>
              </a:spcAft>
              <a:buClr>
                <a:srgbClr val="9595D2"/>
              </a:buClr>
              <a:buSzPts val="3600"/>
              <a:buFont typeface="Arial"/>
              <a:buChar char="•"/>
            </a:pPr>
            <a:r>
              <a:rPr lang="en-US" sz="3600" b="1" i="0" u="none" strike="noStrike" cap="none">
                <a:solidFill>
                  <a:srgbClr val="9595D2"/>
                </a:solidFill>
                <a:latin typeface="Calibri"/>
                <a:ea typeface="Calibri"/>
                <a:cs typeface="Calibri"/>
                <a:sym typeface="Calibri"/>
              </a:rPr>
              <a:t>Goal 5: </a:t>
            </a:r>
            <a:r>
              <a:rPr lang="en-US" sz="3600" b="0" i="0" u="none" strike="noStrike" cap="none">
                <a:solidFill>
                  <a:srgbClr val="9595D2"/>
                </a:solidFill>
                <a:latin typeface="Calibri"/>
                <a:ea typeface="Calibri"/>
                <a:cs typeface="Calibri"/>
                <a:sym typeface="Calibri"/>
              </a:rPr>
              <a:t>Partner with Louisiana universities and medical schools to increase diversity. </a:t>
            </a:r>
            <a:endParaRPr sz="3600" b="0" i="0" u="none" strike="noStrike" cap="none">
              <a:solidFill>
                <a:srgbClr val="9595D2"/>
              </a:solidFill>
              <a:latin typeface="Calibri"/>
              <a:ea typeface="Calibri"/>
              <a:cs typeface="Calibri"/>
              <a:sym typeface="Calibri"/>
            </a:endParaRPr>
          </a:p>
        </p:txBody>
      </p:sp>
      <p:pic>
        <p:nvPicPr>
          <p:cNvPr id="611" name="Google Shape;611;p70"/>
          <p:cNvPicPr preferRelativeResize="0"/>
          <p:nvPr/>
        </p:nvPicPr>
        <p:blipFill rotWithShape="1">
          <a:blip r:embed="rId3">
            <a:alphaModFix/>
          </a:blip>
          <a:srcRect l="4753" t="14488" r="27561" b="15846"/>
          <a:stretch/>
        </p:blipFill>
        <p:spPr>
          <a:xfrm>
            <a:off x="6992984" y="1714382"/>
            <a:ext cx="5207726" cy="402021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
        <p:nvSpPr>
          <p:cNvPr id="618" name="Google Shape;618;p71"/>
          <p:cNvSpPr txBox="1">
            <a:spLocks noGrp="1"/>
          </p:cNvSpPr>
          <p:nvPr>
            <p:ph type="title"/>
          </p:nvPr>
        </p:nvSpPr>
        <p:spPr>
          <a:xfrm>
            <a:off x="1022832" y="288639"/>
            <a:ext cx="10515600" cy="933986"/>
          </a:xfrm>
          <a:prstGeom prst="rect">
            <a:avLst/>
          </a:prstGeom>
          <a:noFill/>
          <a:ln>
            <a:noFill/>
          </a:ln>
        </p:spPr>
        <p:txBody>
          <a:bodyPr spcFirstLastPara="1" wrap="square" lIns="91425" tIns="45700" rIns="91425" bIns="45700" anchor="b" anchorCtr="0">
            <a:normAutofit/>
          </a:bodyPr>
          <a:lstStyle/>
          <a:p>
            <a:pPr lvl="0">
              <a:buSzPts val="2000"/>
            </a:pPr>
            <a:r>
              <a:rPr lang="en-US" sz="2000" dirty="0"/>
              <a:t/>
            </a:r>
            <a:br>
              <a:rPr lang="en-US" sz="2000" dirty="0"/>
            </a:br>
            <a:r>
              <a:rPr lang="en-US" sz="2000" dirty="0"/>
              <a:t>Commitment 5: Strengthen Customer Service, Partnerships, and Community Relations</a:t>
            </a:r>
            <a:br>
              <a:rPr lang="en-US" sz="2000" dirty="0"/>
            </a:br>
            <a:r>
              <a:rPr lang="en-US" sz="2000" dirty="0" smtClean="0"/>
              <a:t>Initiative </a:t>
            </a:r>
            <a:r>
              <a:rPr lang="en-US" sz="2000" dirty="0"/>
              <a:t>18: Expand Collaborations with Community Partners</a:t>
            </a:r>
            <a:endParaRPr sz="2000" dirty="0"/>
          </a:p>
        </p:txBody>
      </p:sp>
      <p:sp>
        <p:nvSpPr>
          <p:cNvPr id="619" name="Google Shape;619;p71"/>
          <p:cNvSpPr txBox="1"/>
          <p:nvPr/>
        </p:nvSpPr>
        <p:spPr>
          <a:xfrm>
            <a:off x="270669" y="1468888"/>
            <a:ext cx="6038689" cy="4549475"/>
          </a:xfrm>
          <a:prstGeom prst="rect">
            <a:avLst/>
          </a:prstGeom>
          <a:noFill/>
          <a:ln>
            <a:noFill/>
          </a:ln>
        </p:spPr>
        <p:txBody>
          <a:bodyPr spcFirstLastPara="1" wrap="square" lIns="91425" tIns="45700" rIns="91425" bIns="45700" anchor="t" anchorCtr="0">
            <a:noAutofit/>
          </a:bodyPr>
          <a:lstStyle/>
          <a:p>
            <a:pPr marL="685800" marR="0" lvl="1" indent="-215900" algn="l" rtl="0">
              <a:lnSpc>
                <a:spcPct val="90000"/>
              </a:lnSpc>
              <a:spcBef>
                <a:spcPts val="0"/>
              </a:spcBef>
              <a:spcAft>
                <a:spcPts val="0"/>
              </a:spcAft>
              <a:buClr>
                <a:srgbClr val="9595D2"/>
              </a:buClr>
              <a:buSzPts val="3400"/>
              <a:buFont typeface="Arial"/>
              <a:buChar char="•"/>
            </a:pPr>
            <a:r>
              <a:rPr lang="en-US" sz="3400" b="1" i="0" u="none" strike="noStrike" cap="none">
                <a:solidFill>
                  <a:srgbClr val="9595D2"/>
                </a:solidFill>
                <a:latin typeface="Calibri"/>
                <a:ea typeface="Calibri"/>
                <a:cs typeface="Calibri"/>
                <a:sym typeface="Calibri"/>
              </a:rPr>
              <a:t>Goal 1: </a:t>
            </a:r>
            <a:r>
              <a:rPr lang="en-US" sz="3400" b="0" i="0" u="none" strike="noStrike" cap="none">
                <a:solidFill>
                  <a:srgbClr val="9595D2"/>
                </a:solidFill>
                <a:latin typeface="Calibri"/>
                <a:ea typeface="Calibri"/>
                <a:cs typeface="Calibri"/>
                <a:sym typeface="Calibri"/>
              </a:rPr>
              <a:t>Provide directed outreach and education on the Public University Partnership Program.</a:t>
            </a:r>
            <a:endParaRPr sz="3400" b="0" i="0" u="none" strike="noStrike" cap="none">
              <a:solidFill>
                <a:srgbClr val="9595D2"/>
              </a:solidFill>
              <a:latin typeface="Calibri"/>
              <a:ea typeface="Calibri"/>
              <a:cs typeface="Calibri"/>
              <a:sym typeface="Calibri"/>
            </a:endParaRPr>
          </a:p>
          <a:p>
            <a:pPr marL="685800" marR="0" lvl="1" indent="0" algn="l" rtl="0">
              <a:lnSpc>
                <a:spcPct val="90000"/>
              </a:lnSpc>
              <a:spcBef>
                <a:spcPts val="500"/>
              </a:spcBef>
              <a:spcAft>
                <a:spcPts val="0"/>
              </a:spcAft>
              <a:buClr>
                <a:schemeClr val="dk1"/>
              </a:buClr>
              <a:buSzPts val="3600"/>
              <a:buFont typeface="Arial"/>
              <a:buNone/>
            </a:pPr>
            <a:endParaRPr sz="3400" b="0" i="0" u="none" strike="noStrike" cap="none">
              <a:solidFill>
                <a:srgbClr val="9595D2"/>
              </a:solidFill>
              <a:latin typeface="Calibri"/>
              <a:ea typeface="Calibri"/>
              <a:cs typeface="Calibri"/>
              <a:sym typeface="Calibri"/>
            </a:endParaRPr>
          </a:p>
          <a:p>
            <a:pPr marL="685800" marR="0" lvl="1" indent="-215900" algn="l" rtl="0">
              <a:lnSpc>
                <a:spcPct val="90000"/>
              </a:lnSpc>
              <a:spcBef>
                <a:spcPts val="500"/>
              </a:spcBef>
              <a:spcAft>
                <a:spcPts val="0"/>
              </a:spcAft>
              <a:buClr>
                <a:srgbClr val="9595D2"/>
              </a:buClr>
              <a:buSzPts val="3400"/>
              <a:buFont typeface="Arial"/>
              <a:buChar char="•"/>
            </a:pPr>
            <a:r>
              <a:rPr lang="en-US" sz="3400" b="1" i="0" u="none" strike="noStrike" cap="none">
                <a:solidFill>
                  <a:srgbClr val="9595D2"/>
                </a:solidFill>
                <a:latin typeface="Calibri"/>
                <a:ea typeface="Calibri"/>
                <a:cs typeface="Calibri"/>
                <a:sym typeface="Calibri"/>
              </a:rPr>
              <a:t>Goal 2: </a:t>
            </a:r>
            <a:r>
              <a:rPr lang="en-US" sz="3400" b="0" i="0" u="none" strike="noStrike" cap="none">
                <a:solidFill>
                  <a:srgbClr val="9595D2"/>
                </a:solidFill>
                <a:latin typeface="Calibri"/>
                <a:ea typeface="Calibri"/>
                <a:cs typeface="Calibri"/>
                <a:sym typeface="Calibri"/>
              </a:rPr>
              <a:t>Support and advise development of a hospital-based violence intervention program at UMCNO.</a:t>
            </a:r>
            <a:endParaRPr sz="3400" b="0" i="0" u="none" strike="noStrike" cap="none">
              <a:solidFill>
                <a:srgbClr val="9595D2"/>
              </a:solidFill>
              <a:latin typeface="Calibri"/>
              <a:ea typeface="Calibri"/>
              <a:cs typeface="Calibri"/>
              <a:sym typeface="Calibri"/>
            </a:endParaRPr>
          </a:p>
        </p:txBody>
      </p:sp>
      <p:pic>
        <p:nvPicPr>
          <p:cNvPr id="620" name="Google Shape;620;p71"/>
          <p:cNvPicPr preferRelativeResize="0"/>
          <p:nvPr/>
        </p:nvPicPr>
        <p:blipFill rotWithShape="1">
          <a:blip r:embed="rId3">
            <a:alphaModFix/>
          </a:blip>
          <a:srcRect l="11629" t="-861" r="18161" b="861"/>
          <a:stretch/>
        </p:blipFill>
        <p:spPr>
          <a:xfrm>
            <a:off x="6509232" y="1468887"/>
            <a:ext cx="5678414" cy="4549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
        <p:nvSpPr>
          <p:cNvPr id="626" name="Google Shape;626;p72"/>
          <p:cNvSpPr txBox="1"/>
          <p:nvPr/>
        </p:nvSpPr>
        <p:spPr>
          <a:xfrm>
            <a:off x="1333500" y="2032754"/>
            <a:ext cx="9353863" cy="2629187"/>
          </a:xfrm>
          <a:prstGeom prst="rect">
            <a:avLst/>
          </a:prstGeom>
          <a:noFill/>
          <a:ln>
            <a:noFill/>
          </a:ln>
        </p:spPr>
        <p:txBody>
          <a:bodyPr spcFirstLastPara="1" wrap="square" lIns="91425" tIns="45700" rIns="91425" bIns="45700" anchor="t" anchorCtr="0">
            <a:normAutofit fontScale="97500"/>
          </a:bodyPr>
          <a:lstStyle/>
          <a:p>
            <a:pPr marL="0" marR="0" lvl="0" indent="0" algn="ctr"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Read</a:t>
            </a:r>
            <a:r>
              <a:rPr lang="en-US" sz="4400" b="1" i="1" u="none" strike="noStrike" cap="none">
                <a:solidFill>
                  <a:schemeClr val="dk1"/>
                </a:solidFill>
                <a:latin typeface="Calibri"/>
                <a:ea typeface="Calibri"/>
                <a:cs typeface="Calibri"/>
                <a:sym typeface="Calibri"/>
              </a:rPr>
              <a:t> INVEST: Teaming Up for a Stronger LDH and Healthier Louisiana</a:t>
            </a:r>
            <a:r>
              <a:rPr lang="en-US" sz="44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9595D2"/>
              </a:buClr>
              <a:buSzPct val="100000"/>
              <a:buFont typeface="Calibri"/>
              <a:buNone/>
            </a:pPr>
            <a:r>
              <a:rPr lang="en-US" sz="6200" b="0" i="0" u="none" strike="noStrike" cap="none">
                <a:solidFill>
                  <a:srgbClr val="9595D2"/>
                </a:solidFill>
                <a:latin typeface="Calibri"/>
                <a:ea typeface="Calibri"/>
                <a:cs typeface="Calibri"/>
                <a:sym typeface="Calibri"/>
              </a:rPr>
              <a:t>ldh.la.gov/businessplan</a:t>
            </a:r>
            <a:endParaRPr sz="6200" b="0" i="0" u="none" strike="noStrike" cap="none">
              <a:solidFill>
                <a:srgbClr val="9595D2"/>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3"/>
          <p:cNvSpPr txBox="1">
            <a:spLocks noGrp="1"/>
          </p:cNvSpPr>
          <p:nvPr>
            <p:ph type="title"/>
          </p:nvPr>
        </p:nvSpPr>
        <p:spPr>
          <a:xfrm>
            <a:off x="1180618" y="2387174"/>
            <a:ext cx="10173182" cy="12609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Calibri"/>
              <a:buNone/>
            </a:pPr>
            <a:r>
              <a:rPr lang="en-US"/>
              <a:t>QUESTIONS?</a:t>
            </a:r>
            <a:endParaRPr/>
          </a:p>
        </p:txBody>
      </p:sp>
      <p:sp>
        <p:nvSpPr>
          <p:cNvPr id="632" name="Google Shape;632;p73"/>
          <p:cNvSpPr txBox="1">
            <a:spLocks noGrp="1"/>
          </p:cNvSpPr>
          <p:nvPr>
            <p:ph type="body" idx="1"/>
          </p:nvPr>
        </p:nvSpPr>
        <p:spPr>
          <a:xfrm>
            <a:off x="1319753" y="3943924"/>
            <a:ext cx="10034047" cy="7164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pPr>
            <a:r>
              <a:rPr lang="en-US" sz="3200" dirty="0" smtClean="0"/>
              <a:t>Julie Foster Hagan, OCDD Assistant Secretary</a:t>
            </a:r>
            <a:endParaRPr sz="3200" dirty="0"/>
          </a:p>
          <a:p>
            <a:pPr marL="0" lvl="0" indent="0" algn="l" rtl="0">
              <a:lnSpc>
                <a:spcPct val="90000"/>
              </a:lnSpc>
              <a:spcBef>
                <a:spcPts val="1000"/>
              </a:spcBef>
              <a:spcAft>
                <a:spcPts val="0"/>
              </a:spcAft>
              <a:buClr>
                <a:schemeClr val="lt1"/>
              </a:buClr>
              <a:buSzPts val="3200"/>
            </a:pPr>
            <a:r>
              <a:rPr lang="en-US" sz="3200" dirty="0"/>
              <a:t>Phone: </a:t>
            </a:r>
            <a:r>
              <a:rPr lang="en-US" sz="3200" dirty="0" smtClean="0"/>
              <a:t>(</a:t>
            </a:r>
            <a:r>
              <a:rPr lang="en-US" sz="3200" dirty="0" smtClean="0"/>
              <a:t>225) 342-0095</a:t>
            </a:r>
            <a:endParaRPr sz="3200" dirty="0"/>
          </a:p>
          <a:p>
            <a:pPr marL="0" lvl="0" indent="0" algn="l" rtl="0">
              <a:lnSpc>
                <a:spcPct val="90000"/>
              </a:lnSpc>
              <a:spcBef>
                <a:spcPts val="1000"/>
              </a:spcBef>
              <a:spcAft>
                <a:spcPts val="0"/>
              </a:spcAft>
              <a:buClr>
                <a:schemeClr val="lt1"/>
              </a:buClr>
              <a:buSzPts val="3200"/>
            </a:pPr>
            <a:r>
              <a:rPr lang="en-US" sz="3200" dirty="0"/>
              <a:t>Email: </a:t>
            </a:r>
            <a:r>
              <a:rPr lang="en-US" sz="3200" dirty="0" smtClean="0"/>
              <a:t>Julie.Hagan@la.gov</a:t>
            </a:r>
            <a:endParaRPr dirty="0"/>
          </a:p>
        </p:txBody>
      </p:sp>
      <p:sp>
        <p:nvSpPr>
          <p:cNvPr id="633" name="Google Shape;633;p73"/>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11/4/2022</a:t>
            </a:r>
            <a:endParaRPr/>
          </a:p>
        </p:txBody>
      </p:sp>
      <p:sp>
        <p:nvSpPr>
          <p:cNvPr id="634" name="Google Shape;634;p73"/>
          <p:cNvSpPr txBox="1">
            <a:spLocks noGrp="1"/>
          </p:cNvSpPr>
          <p:nvPr>
            <p:ph type="ftr" idx="11"/>
          </p:nvPr>
        </p:nvSpPr>
        <p:spPr>
          <a:xfrm>
            <a:off x="2134563" y="6356350"/>
            <a:ext cx="8406157"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lt1"/>
                </a:solidFill>
              </a:rPr>
              <a:t>FY23 | Invest: Teaming Up for a Stronger LDH and a Healthier Louisiana</a:t>
            </a:r>
            <a:endParaRPr/>
          </a:p>
        </p:txBody>
      </p:sp>
      <p:sp>
        <p:nvSpPr>
          <p:cNvPr id="635" name="Google Shape;635;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301" name="Google Shape;301;p37"/>
          <p:cNvSpPr txBox="1">
            <a:spLocks noGrp="1"/>
          </p:cNvSpPr>
          <p:nvPr>
            <p:ph type="title"/>
          </p:nvPr>
        </p:nvSpPr>
        <p:spPr>
          <a:xfrm>
            <a:off x="1063620" y="210022"/>
            <a:ext cx="10515600" cy="90487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000"/>
              <a:buFont typeface="Calibri"/>
              <a:buNone/>
            </a:pPr>
            <a:r>
              <a:rPr lang="en-US" sz="2000"/>
              <a:t>Commitment 1: Improve the Health and Well-Being of Louisianans with an Emphasis on Prevention</a:t>
            </a:r>
            <a:endParaRPr/>
          </a:p>
        </p:txBody>
      </p:sp>
      <p:sp>
        <p:nvSpPr>
          <p:cNvPr id="302" name="Google Shape;302;p37"/>
          <p:cNvSpPr txBox="1"/>
          <p:nvPr/>
        </p:nvSpPr>
        <p:spPr>
          <a:xfrm>
            <a:off x="2074478" y="1597351"/>
            <a:ext cx="9185710" cy="463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3600" b="0" i="0" u="none" strike="noStrike" cap="none">
                <a:solidFill>
                  <a:schemeClr val="dk1"/>
                </a:solidFill>
                <a:latin typeface="Calibri"/>
                <a:ea typeface="Calibri"/>
                <a:cs typeface="Calibri"/>
                <a:sym typeface="Calibri"/>
              </a:rPr>
              <a:t>Assess Dental Coverage and Services for Adult Medicaid Enrollees to Improve Health Outcomes</a:t>
            </a: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610"/>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US" sz="3600" b="0" i="0" u="none" strike="noStrike" cap="none">
                <a:solidFill>
                  <a:schemeClr val="dk1"/>
                </a:solidFill>
                <a:latin typeface="Calibri"/>
                <a:ea typeface="Calibri"/>
                <a:cs typeface="Calibri"/>
                <a:sym typeface="Calibri"/>
              </a:rPr>
              <a:t>Improve Access to Substance Use Disorder Treatment and the Quality of Care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US" sz="3600" b="0" i="0" u="none" strike="noStrike" cap="none">
                <a:solidFill>
                  <a:schemeClr val="dk1"/>
                </a:solidFill>
                <a:latin typeface="Calibri"/>
                <a:ea typeface="Calibri"/>
                <a:cs typeface="Calibri"/>
                <a:sym typeface="Calibri"/>
              </a:rPr>
              <a:t>Improve Care for Individuals with Serious Mental Illness</a:t>
            </a:r>
            <a:endParaRPr sz="3600" b="0" i="0" u="none" strike="noStrike" cap="none">
              <a:solidFill>
                <a:schemeClr val="dk1"/>
              </a:solidFill>
              <a:latin typeface="Calibri"/>
              <a:ea typeface="Calibri"/>
              <a:cs typeface="Calibri"/>
              <a:sym typeface="Calibri"/>
            </a:endParaRPr>
          </a:p>
        </p:txBody>
      </p:sp>
      <p:pic>
        <p:nvPicPr>
          <p:cNvPr id="303" name="Google Shape;303;p37"/>
          <p:cNvPicPr preferRelativeResize="0"/>
          <p:nvPr/>
        </p:nvPicPr>
        <p:blipFill rotWithShape="1">
          <a:blip r:embed="rId3">
            <a:alphaModFix/>
          </a:blip>
          <a:srcRect/>
          <a:stretch/>
        </p:blipFill>
        <p:spPr>
          <a:xfrm>
            <a:off x="812079" y="1463041"/>
            <a:ext cx="1175656" cy="1175656"/>
          </a:xfrm>
          <a:prstGeom prst="rect">
            <a:avLst/>
          </a:prstGeom>
          <a:noFill/>
          <a:ln>
            <a:noFill/>
          </a:ln>
        </p:spPr>
      </p:pic>
      <p:pic>
        <p:nvPicPr>
          <p:cNvPr id="304" name="Google Shape;304;p37"/>
          <p:cNvPicPr preferRelativeResize="0"/>
          <p:nvPr/>
        </p:nvPicPr>
        <p:blipFill rotWithShape="1">
          <a:blip r:embed="rId4">
            <a:alphaModFix/>
          </a:blip>
          <a:srcRect/>
          <a:stretch/>
        </p:blipFill>
        <p:spPr>
          <a:xfrm>
            <a:off x="812079" y="3091339"/>
            <a:ext cx="1175656" cy="1175656"/>
          </a:xfrm>
          <a:prstGeom prst="rect">
            <a:avLst/>
          </a:prstGeom>
          <a:noFill/>
          <a:ln>
            <a:noFill/>
          </a:ln>
        </p:spPr>
      </p:pic>
      <p:pic>
        <p:nvPicPr>
          <p:cNvPr id="305" name="Google Shape;305;p37"/>
          <p:cNvPicPr preferRelativeResize="0"/>
          <p:nvPr/>
        </p:nvPicPr>
        <p:blipFill rotWithShape="1">
          <a:blip r:embed="rId5">
            <a:alphaModFix/>
          </a:blip>
          <a:srcRect/>
          <a:stretch/>
        </p:blipFill>
        <p:spPr>
          <a:xfrm>
            <a:off x="812079" y="4737259"/>
            <a:ext cx="1175656" cy="11756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312" name="Google Shape;312;p38"/>
          <p:cNvSpPr txBox="1">
            <a:spLocks noGrp="1"/>
          </p:cNvSpPr>
          <p:nvPr>
            <p:ph type="title"/>
          </p:nvPr>
        </p:nvSpPr>
        <p:spPr>
          <a:xfrm>
            <a:off x="1022832" y="327828"/>
            <a:ext cx="10515600" cy="76113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000"/>
              <a:buFont typeface="Calibri"/>
              <a:buNone/>
            </a:pPr>
            <a:r>
              <a:rPr lang="en-US" sz="2000"/>
              <a:t>Commitment 1: Improve the Health and Well-Being of Louisianans with an Emphasis on Prevention</a:t>
            </a:r>
            <a:endParaRPr/>
          </a:p>
        </p:txBody>
      </p:sp>
      <p:sp>
        <p:nvSpPr>
          <p:cNvPr id="313" name="Google Shape;313;p38"/>
          <p:cNvSpPr txBox="1"/>
          <p:nvPr/>
        </p:nvSpPr>
        <p:spPr>
          <a:xfrm>
            <a:off x="2103120" y="1597351"/>
            <a:ext cx="9640389" cy="463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3600" b="0" i="0" u="none" strike="noStrike" cap="none">
                <a:solidFill>
                  <a:schemeClr val="dk1"/>
                </a:solidFill>
                <a:latin typeface="Calibri"/>
                <a:ea typeface="Calibri"/>
                <a:cs typeface="Calibri"/>
                <a:sym typeface="Calibri"/>
              </a:rPr>
              <a:t>Improve Early Detection of Colorectal Cancer and Treatment of High Blood Pressure and Diabetes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US" sz="3600" b="0" i="0" u="none" strike="noStrike" cap="none">
                <a:solidFill>
                  <a:schemeClr val="dk1"/>
                </a:solidFill>
                <a:latin typeface="Calibri"/>
                <a:ea typeface="Calibri"/>
                <a:cs typeface="Calibri"/>
                <a:sym typeface="Calibri"/>
              </a:rPr>
              <a:t>Improve Health Outcomes from Pregnancy through Childhood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US" sz="3600" b="0" i="0" u="none" strike="noStrike" cap="none">
                <a:solidFill>
                  <a:schemeClr val="dk1"/>
                </a:solidFill>
                <a:latin typeface="Calibri"/>
                <a:ea typeface="Calibri"/>
                <a:cs typeface="Calibri"/>
                <a:sym typeface="Calibri"/>
              </a:rPr>
              <a:t>Increase and Strengthen Service Delivery for Vulnerable Residents</a:t>
            </a:r>
            <a:endParaRPr sz="36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3600" b="0" i="1" u="none" strike="noStrike" cap="none">
              <a:solidFill>
                <a:srgbClr val="9595D2"/>
              </a:solidFill>
              <a:latin typeface="Calibri"/>
              <a:ea typeface="Calibri"/>
              <a:cs typeface="Calibri"/>
              <a:sym typeface="Calibri"/>
            </a:endParaRPr>
          </a:p>
        </p:txBody>
      </p:sp>
      <p:pic>
        <p:nvPicPr>
          <p:cNvPr id="314" name="Google Shape;314;p38"/>
          <p:cNvPicPr preferRelativeResize="0"/>
          <p:nvPr/>
        </p:nvPicPr>
        <p:blipFill rotWithShape="1">
          <a:blip r:embed="rId3">
            <a:alphaModFix/>
          </a:blip>
          <a:srcRect/>
          <a:stretch/>
        </p:blipFill>
        <p:spPr>
          <a:xfrm>
            <a:off x="804694" y="1448098"/>
            <a:ext cx="1175656" cy="1175656"/>
          </a:xfrm>
          <a:prstGeom prst="rect">
            <a:avLst/>
          </a:prstGeom>
          <a:noFill/>
          <a:ln>
            <a:noFill/>
          </a:ln>
        </p:spPr>
      </p:pic>
      <p:pic>
        <p:nvPicPr>
          <p:cNvPr id="315" name="Google Shape;315;p38"/>
          <p:cNvPicPr preferRelativeResize="0"/>
          <p:nvPr/>
        </p:nvPicPr>
        <p:blipFill rotWithShape="1">
          <a:blip r:embed="rId4">
            <a:alphaModFix/>
          </a:blip>
          <a:srcRect/>
          <a:stretch/>
        </p:blipFill>
        <p:spPr>
          <a:xfrm>
            <a:off x="804694" y="3108707"/>
            <a:ext cx="1175656" cy="1175656"/>
          </a:xfrm>
          <a:prstGeom prst="rect">
            <a:avLst/>
          </a:prstGeom>
          <a:noFill/>
          <a:ln>
            <a:noFill/>
          </a:ln>
        </p:spPr>
      </p:pic>
      <p:pic>
        <p:nvPicPr>
          <p:cNvPr id="316" name="Google Shape;316;p38"/>
          <p:cNvPicPr preferRelativeResize="0"/>
          <p:nvPr/>
        </p:nvPicPr>
        <p:blipFill rotWithShape="1">
          <a:blip r:embed="rId5">
            <a:alphaModFix/>
          </a:blip>
          <a:srcRect/>
          <a:stretch/>
        </p:blipFill>
        <p:spPr>
          <a:xfrm>
            <a:off x="800765" y="4767685"/>
            <a:ext cx="1175656" cy="11756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323" name="Google Shape;323;p39"/>
          <p:cNvSpPr txBox="1">
            <a:spLocks noGrp="1"/>
          </p:cNvSpPr>
          <p:nvPr>
            <p:ph type="title"/>
          </p:nvPr>
        </p:nvSpPr>
        <p:spPr>
          <a:xfrm>
            <a:off x="1022832" y="327828"/>
            <a:ext cx="10515600" cy="7449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000"/>
              <a:buFont typeface="Calibri"/>
              <a:buNone/>
            </a:pPr>
            <a:r>
              <a:rPr lang="en-US" sz="2000"/>
              <a:t>Commitment 2: Reshape #TeamLDH Culture </a:t>
            </a:r>
            <a:endParaRPr/>
          </a:p>
        </p:txBody>
      </p:sp>
      <p:sp>
        <p:nvSpPr>
          <p:cNvPr id="324" name="Google Shape;324;p39"/>
          <p:cNvSpPr txBox="1"/>
          <p:nvPr/>
        </p:nvSpPr>
        <p:spPr>
          <a:xfrm>
            <a:off x="2129243" y="1629853"/>
            <a:ext cx="4245430" cy="4169400"/>
          </a:xfrm>
          <a:prstGeom prst="rect">
            <a:avLst/>
          </a:prstGeom>
          <a:noFill/>
          <a:ln>
            <a:noFill/>
          </a:ln>
        </p:spPr>
        <p:txBody>
          <a:bodyPr spcFirstLastPara="1" wrap="square" lIns="91425" tIns="45700" rIns="91425" bIns="45700" anchor="t" anchorCtr="0">
            <a:noAutofit/>
          </a:bodyPr>
          <a:lstStyle/>
          <a:p>
            <a:pPr marL="0" marR="0" lvl="1" indent="0" algn="l" rtl="0">
              <a:lnSpc>
                <a:spcPct val="90000"/>
              </a:lnSpc>
              <a:spcBef>
                <a:spcPts val="0"/>
              </a:spcBef>
              <a:spcAft>
                <a:spcPts val="0"/>
              </a:spcAft>
              <a:buClr>
                <a:srgbClr val="426DA9"/>
              </a:buClr>
              <a:buSzPts val="3200"/>
              <a:buFont typeface="Arial"/>
              <a:buNone/>
            </a:pPr>
            <a:r>
              <a:rPr lang="en-US" sz="3600" b="0" i="0" u="none" strike="noStrike" cap="none">
                <a:solidFill>
                  <a:schemeClr val="dk1"/>
                </a:solidFill>
                <a:latin typeface="Calibri"/>
                <a:ea typeface="Calibri"/>
                <a:cs typeface="Calibri"/>
                <a:sym typeface="Calibri"/>
              </a:rPr>
              <a:t>Advance Equity, Diversity, and Inclusion within LDH</a:t>
            </a:r>
            <a:endParaRPr sz="1400" b="0" i="0" u="none" strike="noStrike" cap="none">
              <a:solidFill>
                <a:srgbClr val="000000"/>
              </a:solidFill>
              <a:latin typeface="Arial"/>
              <a:ea typeface="Arial"/>
              <a:cs typeface="Arial"/>
              <a:sym typeface="Arial"/>
            </a:endParaRPr>
          </a:p>
          <a:p>
            <a:pPr marL="0" marR="0" lvl="1" indent="0" algn="l" rtl="0">
              <a:lnSpc>
                <a:spcPct val="90000"/>
              </a:lnSpc>
              <a:spcBef>
                <a:spcPts val="0"/>
              </a:spcBef>
              <a:spcAft>
                <a:spcPts val="0"/>
              </a:spcAft>
              <a:buClr>
                <a:srgbClr val="426DA9"/>
              </a:buClr>
              <a:buSzPts val="3200"/>
              <a:buFont typeface="Arial"/>
              <a:buNone/>
            </a:pPr>
            <a:endParaRPr sz="3600" b="0" i="0" u="none" strike="noStrike" cap="none">
              <a:solidFill>
                <a:schemeClr val="dk1"/>
              </a:solidFill>
              <a:latin typeface="Calibri"/>
              <a:ea typeface="Calibri"/>
              <a:cs typeface="Calibri"/>
              <a:sym typeface="Calibri"/>
            </a:endParaRPr>
          </a:p>
          <a:p>
            <a:pPr marL="0" marR="0" lvl="1" indent="0" algn="l" rtl="0">
              <a:lnSpc>
                <a:spcPct val="90000"/>
              </a:lnSpc>
              <a:spcBef>
                <a:spcPts val="0"/>
              </a:spcBef>
              <a:spcAft>
                <a:spcPts val="0"/>
              </a:spcAft>
              <a:buClr>
                <a:srgbClr val="426DA9"/>
              </a:buClr>
              <a:buSzPts val="3200"/>
              <a:buFont typeface="Arial"/>
              <a:buNone/>
            </a:pPr>
            <a:r>
              <a:rPr lang="en-US" sz="3600" b="0" i="0" u="none" strike="noStrike" cap="none">
                <a:solidFill>
                  <a:schemeClr val="dk1"/>
                </a:solidFill>
                <a:latin typeface="Calibri"/>
                <a:ea typeface="Calibri"/>
                <a:cs typeface="Calibri"/>
                <a:sym typeface="Calibri"/>
              </a:rPr>
              <a:t>Reshape #TeamLDH Culture, Recruitment, and Retention</a:t>
            </a:r>
            <a:endParaRPr sz="3600" b="0" i="0" u="none" strike="noStrike" cap="none">
              <a:solidFill>
                <a:schemeClr val="dk1"/>
              </a:solidFill>
              <a:latin typeface="Calibri"/>
              <a:ea typeface="Calibri"/>
              <a:cs typeface="Calibri"/>
              <a:sym typeface="Calibri"/>
            </a:endParaRPr>
          </a:p>
        </p:txBody>
      </p:sp>
      <p:pic>
        <p:nvPicPr>
          <p:cNvPr id="325" name="Google Shape;325;p39"/>
          <p:cNvPicPr preferRelativeResize="0"/>
          <p:nvPr/>
        </p:nvPicPr>
        <p:blipFill rotWithShape="1">
          <a:blip r:embed="rId3">
            <a:alphaModFix/>
          </a:blip>
          <a:srcRect/>
          <a:stretch/>
        </p:blipFill>
        <p:spPr>
          <a:xfrm>
            <a:off x="735446" y="1737106"/>
            <a:ext cx="1175656" cy="1175656"/>
          </a:xfrm>
          <a:prstGeom prst="rect">
            <a:avLst/>
          </a:prstGeom>
          <a:noFill/>
          <a:ln>
            <a:noFill/>
          </a:ln>
        </p:spPr>
      </p:pic>
      <p:pic>
        <p:nvPicPr>
          <p:cNvPr id="326" name="Google Shape;326;p39"/>
          <p:cNvPicPr preferRelativeResize="0"/>
          <p:nvPr/>
        </p:nvPicPr>
        <p:blipFill rotWithShape="1">
          <a:blip r:embed="rId4">
            <a:alphaModFix/>
          </a:blip>
          <a:srcRect/>
          <a:stretch/>
        </p:blipFill>
        <p:spPr>
          <a:xfrm>
            <a:off x="735446" y="3704980"/>
            <a:ext cx="1175656" cy="1175656"/>
          </a:xfrm>
          <a:prstGeom prst="rect">
            <a:avLst/>
          </a:prstGeom>
          <a:noFill/>
          <a:ln>
            <a:noFill/>
          </a:ln>
        </p:spPr>
      </p:pic>
      <p:pic>
        <p:nvPicPr>
          <p:cNvPr id="327" name="Google Shape;327;p39"/>
          <p:cNvPicPr preferRelativeResize="0"/>
          <p:nvPr/>
        </p:nvPicPr>
        <p:blipFill rotWithShape="1">
          <a:blip r:embed="rId5">
            <a:alphaModFix/>
          </a:blip>
          <a:srcRect l="18434" t="17422" r="7569" b="14436"/>
          <a:stretch/>
        </p:blipFill>
        <p:spPr>
          <a:xfrm>
            <a:off x="6897190" y="1939500"/>
            <a:ext cx="3958044" cy="34231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334" name="Google Shape;334;p40"/>
          <p:cNvSpPr txBox="1">
            <a:spLocks noGrp="1"/>
          </p:cNvSpPr>
          <p:nvPr>
            <p:ph type="title"/>
          </p:nvPr>
        </p:nvSpPr>
        <p:spPr>
          <a:xfrm>
            <a:off x="1022832" y="327828"/>
            <a:ext cx="10515600" cy="7565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000"/>
              <a:buFont typeface="Calibri"/>
              <a:buNone/>
            </a:pPr>
            <a:r>
              <a:rPr lang="en-US" sz="2000"/>
              <a:t>Commitment 3: Enhance Customer Service, Partnerships, and Community Relations</a:t>
            </a:r>
            <a:endParaRPr sz="2000"/>
          </a:p>
        </p:txBody>
      </p:sp>
      <p:sp>
        <p:nvSpPr>
          <p:cNvPr id="335" name="Google Shape;335;p40"/>
          <p:cNvSpPr txBox="1"/>
          <p:nvPr/>
        </p:nvSpPr>
        <p:spPr>
          <a:xfrm>
            <a:off x="2155371" y="1589810"/>
            <a:ext cx="9718763" cy="483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3600" b="0" i="0" u="none" strike="noStrike" cap="none">
                <a:solidFill>
                  <a:schemeClr val="dk1"/>
                </a:solidFill>
                <a:latin typeface="Calibri"/>
                <a:ea typeface="Calibri"/>
                <a:cs typeface="Calibri"/>
                <a:sym typeface="Calibri"/>
              </a:rPr>
              <a:t>Forge New Strategic Partnerships with Public Universities</a:t>
            </a:r>
            <a:endParaRPr sz="1400" b="0" i="0" u="none" strike="noStrike" cap="none">
              <a:solidFill>
                <a:srgbClr val="000000"/>
              </a:solidFill>
              <a:latin typeface="Arial"/>
              <a:ea typeface="Arial"/>
              <a:cs typeface="Arial"/>
              <a:sym typeface="Arial"/>
            </a:endParaRPr>
          </a:p>
          <a:p>
            <a:pPr marL="0" marR="0" lvl="1" indent="0" algn="l" rtl="0">
              <a:lnSpc>
                <a:spcPct val="90000"/>
              </a:lnSpc>
              <a:spcBef>
                <a:spcPts val="0"/>
              </a:spcBef>
              <a:spcAft>
                <a:spcPts val="0"/>
              </a:spcAft>
              <a:buClr>
                <a:schemeClr val="dk1"/>
              </a:buClr>
              <a:buSzPts val="1800"/>
              <a:buFont typeface="Arial"/>
              <a:buNone/>
            </a:pPr>
            <a:endParaRPr sz="3600" b="0" i="1" u="none" strike="noStrike" cap="none">
              <a:solidFill>
                <a:srgbClr val="426DA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US" sz="3600" b="0" i="0" u="none" strike="noStrike" cap="none">
                <a:solidFill>
                  <a:schemeClr val="dk1"/>
                </a:solidFill>
                <a:latin typeface="Calibri"/>
                <a:ea typeface="Calibri"/>
                <a:cs typeface="Calibri"/>
                <a:sym typeface="Calibri"/>
              </a:rPr>
              <a:t>Improve the Sustainability of Public Water Systems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US" sz="3600" b="0" i="0" u="none" strike="noStrike" cap="none">
                <a:solidFill>
                  <a:schemeClr val="dk1"/>
                </a:solidFill>
                <a:latin typeface="Calibri"/>
                <a:ea typeface="Calibri"/>
                <a:cs typeface="Calibri"/>
                <a:sym typeface="Calibri"/>
              </a:rPr>
              <a:t>Leverage Community Partnerships to Improve Participation in LDH Programs and Improve Program Design</a:t>
            </a:r>
            <a:endParaRPr sz="3600" b="0" i="0" u="none" strike="noStrike" cap="none">
              <a:solidFill>
                <a:schemeClr val="dk1"/>
              </a:solidFill>
              <a:latin typeface="Calibri"/>
              <a:ea typeface="Calibri"/>
              <a:cs typeface="Calibri"/>
              <a:sym typeface="Calibri"/>
            </a:endParaRPr>
          </a:p>
        </p:txBody>
      </p:sp>
      <p:pic>
        <p:nvPicPr>
          <p:cNvPr id="336" name="Google Shape;336;p40"/>
          <p:cNvPicPr preferRelativeResize="0"/>
          <p:nvPr/>
        </p:nvPicPr>
        <p:blipFill rotWithShape="1">
          <a:blip r:embed="rId3">
            <a:alphaModFix/>
          </a:blip>
          <a:srcRect t="8911"/>
          <a:stretch/>
        </p:blipFill>
        <p:spPr>
          <a:xfrm>
            <a:off x="813824" y="1554482"/>
            <a:ext cx="1175656" cy="1070893"/>
          </a:xfrm>
          <a:prstGeom prst="rect">
            <a:avLst/>
          </a:prstGeom>
          <a:noFill/>
          <a:ln>
            <a:noFill/>
          </a:ln>
        </p:spPr>
      </p:pic>
      <p:pic>
        <p:nvPicPr>
          <p:cNvPr id="337" name="Google Shape;337;p40"/>
          <p:cNvPicPr preferRelativeResize="0"/>
          <p:nvPr/>
        </p:nvPicPr>
        <p:blipFill rotWithShape="1">
          <a:blip r:embed="rId4">
            <a:alphaModFix/>
          </a:blip>
          <a:srcRect/>
          <a:stretch/>
        </p:blipFill>
        <p:spPr>
          <a:xfrm>
            <a:off x="813824" y="2830028"/>
            <a:ext cx="1175656" cy="1175656"/>
          </a:xfrm>
          <a:prstGeom prst="rect">
            <a:avLst/>
          </a:prstGeom>
          <a:noFill/>
          <a:ln>
            <a:noFill/>
          </a:ln>
        </p:spPr>
      </p:pic>
      <p:pic>
        <p:nvPicPr>
          <p:cNvPr id="338" name="Google Shape;338;p40"/>
          <p:cNvPicPr preferRelativeResize="0"/>
          <p:nvPr/>
        </p:nvPicPr>
        <p:blipFill rotWithShape="1">
          <a:blip r:embed="rId5">
            <a:alphaModFix/>
          </a:blip>
          <a:srcRect/>
          <a:stretch/>
        </p:blipFill>
        <p:spPr>
          <a:xfrm>
            <a:off x="813824" y="4440278"/>
            <a:ext cx="1175656" cy="11756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356" name="Google Shape;356;p42"/>
          <p:cNvSpPr txBox="1">
            <a:spLocks noGrp="1"/>
          </p:cNvSpPr>
          <p:nvPr>
            <p:ph type="title"/>
          </p:nvPr>
        </p:nvSpPr>
        <p:spPr>
          <a:xfrm>
            <a:off x="1022832" y="327828"/>
            <a:ext cx="10515600" cy="74194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000"/>
              <a:buFont typeface="Calibri"/>
              <a:buNone/>
            </a:pPr>
            <a:r>
              <a:rPr lang="en-US" sz="2000"/>
              <a:t>Commitment 4: Promote Transparency, Accountability, and Compliance</a:t>
            </a:r>
            <a:endParaRPr/>
          </a:p>
        </p:txBody>
      </p:sp>
      <p:sp>
        <p:nvSpPr>
          <p:cNvPr id="357" name="Google Shape;357;p42"/>
          <p:cNvSpPr txBox="1"/>
          <p:nvPr/>
        </p:nvSpPr>
        <p:spPr>
          <a:xfrm>
            <a:off x="2076995" y="1496473"/>
            <a:ext cx="9731828" cy="5027400"/>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chemeClr val="dk1"/>
              </a:buClr>
              <a:buSzPts val="1800"/>
              <a:buFont typeface="Arial"/>
              <a:buNone/>
            </a:pPr>
            <a:r>
              <a:rPr lang="en-US" sz="3600" b="0" i="0" u="none" strike="noStrike" cap="none" dirty="0">
                <a:solidFill>
                  <a:schemeClr val="dk1"/>
                </a:solidFill>
                <a:latin typeface="Calibri"/>
                <a:ea typeface="Calibri"/>
                <a:cs typeface="Calibri"/>
                <a:sym typeface="Calibri"/>
              </a:rPr>
              <a:t>Develop and Implement a Comprehensive Medicaid Provider Rate Review Process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2"/>
              </a:buClr>
              <a:buSzPts val="1265"/>
              <a:buFont typeface="Arial"/>
              <a:buNone/>
            </a:pPr>
            <a:endParaRPr sz="3600" b="0" i="0" u="none" strike="noStrike" cap="none" dirty="0">
              <a:solidFill>
                <a:srgbClr val="9595D2"/>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en-US" sz="3600" b="0" i="0" u="none" strike="noStrike" cap="none" dirty="0">
                <a:solidFill>
                  <a:schemeClr val="dk1"/>
                </a:solidFill>
                <a:latin typeface="Calibri"/>
                <a:ea typeface="Calibri"/>
                <a:cs typeface="Calibri"/>
                <a:sym typeface="Calibri"/>
              </a:rPr>
              <a:t>Improve LDH Compliance with State, Federal, and Agency Requirements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3600" b="0" i="0" u="none" strike="noStrike" cap="none" dirty="0">
              <a:solidFill>
                <a:schemeClr val="dk1"/>
              </a:solidFill>
              <a:latin typeface="Calibri"/>
              <a:ea typeface="Calibri"/>
              <a:cs typeface="Calibri"/>
              <a:sym typeface="Calibri"/>
            </a:endParaRPr>
          </a:p>
        </p:txBody>
      </p:sp>
      <p:pic>
        <p:nvPicPr>
          <p:cNvPr id="358" name="Google Shape;358;p42"/>
          <p:cNvPicPr preferRelativeResize="0"/>
          <p:nvPr/>
        </p:nvPicPr>
        <p:blipFill rotWithShape="1">
          <a:blip r:embed="rId3">
            <a:alphaModFix/>
          </a:blip>
          <a:srcRect/>
          <a:stretch/>
        </p:blipFill>
        <p:spPr>
          <a:xfrm>
            <a:off x="827016" y="1449973"/>
            <a:ext cx="1070893" cy="1070893"/>
          </a:xfrm>
          <a:prstGeom prst="rect">
            <a:avLst/>
          </a:prstGeom>
          <a:noFill/>
          <a:ln>
            <a:noFill/>
          </a:ln>
        </p:spPr>
      </p:pic>
      <p:pic>
        <p:nvPicPr>
          <p:cNvPr id="360" name="Google Shape;360;p42"/>
          <p:cNvPicPr preferRelativeResize="0"/>
          <p:nvPr/>
        </p:nvPicPr>
        <p:blipFill rotWithShape="1">
          <a:blip r:embed="rId4">
            <a:alphaModFix/>
          </a:blip>
          <a:srcRect/>
          <a:stretch/>
        </p:blipFill>
        <p:spPr>
          <a:xfrm>
            <a:off x="916559" y="3604176"/>
            <a:ext cx="1070893" cy="10708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44"/>
          <p:cNvPicPr preferRelativeResize="0"/>
          <p:nvPr/>
        </p:nvPicPr>
        <p:blipFill rotWithShape="1">
          <a:blip r:embed="rId3">
            <a:alphaModFix/>
          </a:blip>
          <a:srcRect/>
          <a:stretch/>
        </p:blipFill>
        <p:spPr>
          <a:xfrm>
            <a:off x="6280632" y="1355151"/>
            <a:ext cx="5851257" cy="4411463"/>
          </a:xfrm>
          <a:prstGeom prst="rect">
            <a:avLst/>
          </a:prstGeom>
          <a:noFill/>
          <a:ln>
            <a:noFill/>
          </a:ln>
        </p:spPr>
      </p:pic>
      <p:sp>
        <p:nvSpPr>
          <p:cNvPr id="377" name="Google Shape;377;p44"/>
          <p:cNvSpPr txBox="1">
            <a:spLocks noGrp="1"/>
          </p:cNvSpPr>
          <p:nvPr>
            <p:ph type="title"/>
          </p:nvPr>
        </p:nvSpPr>
        <p:spPr>
          <a:xfrm>
            <a:off x="1022832" y="239477"/>
            <a:ext cx="10515600" cy="81907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000"/>
              <a:buFont typeface="Calibri"/>
              <a:buNone/>
            </a:pPr>
            <a:r>
              <a:rPr lang="en-US" sz="2000"/>
              <a:t>FY 2023 LDH Business Plan | Invest: Teaming up for a Stronger LDH and a Healthier Louisiana</a:t>
            </a:r>
            <a:endParaRPr/>
          </a:p>
        </p:txBody>
      </p:sp>
      <p:sp>
        <p:nvSpPr>
          <p:cNvPr id="378" name="Google Shape;37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379" name="Google Shape;379;p44"/>
          <p:cNvSpPr txBox="1"/>
          <p:nvPr/>
        </p:nvSpPr>
        <p:spPr>
          <a:xfrm>
            <a:off x="9618784" y="5017478"/>
            <a:ext cx="914400" cy="9144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0" name="Google Shape;380;p44"/>
          <p:cNvSpPr txBox="1"/>
          <p:nvPr/>
        </p:nvSpPr>
        <p:spPr>
          <a:xfrm>
            <a:off x="9936749" y="5322928"/>
            <a:ext cx="2195140" cy="492369"/>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l" rtl="0">
              <a:lnSpc>
                <a:spcPct val="100000"/>
              </a:lnSpc>
              <a:spcBef>
                <a:spcPts val="0"/>
              </a:spcBef>
              <a:spcAft>
                <a:spcPts val="0"/>
              </a:spcAft>
              <a:buClr>
                <a:srgbClr val="000000"/>
              </a:buClr>
              <a:buSzPct val="100000"/>
              <a:buFont typeface="Arial"/>
              <a:buNone/>
            </a:pPr>
            <a:r>
              <a:rPr lang="en-US" sz="1800" b="0" i="0" u="none" strike="noStrike" cap="none">
                <a:solidFill>
                  <a:schemeClr val="dk1"/>
                </a:solidFill>
                <a:latin typeface="Calibri"/>
                <a:ea typeface="Calibri"/>
                <a:cs typeface="Calibri"/>
                <a:sym typeface="Calibri"/>
              </a:rPr>
              <a:t>Click </a:t>
            </a:r>
            <a:r>
              <a:rPr lang="en-US" sz="1800" b="1" i="0" u="sng" strike="noStrike" cap="none">
                <a:solidFill>
                  <a:srgbClr val="103C66"/>
                </a:solidFill>
                <a:latin typeface="Calibri"/>
                <a:ea typeface="Calibri"/>
                <a:cs typeface="Calibri"/>
                <a:sym typeface="Calibri"/>
              </a:rPr>
              <a:t>HERE</a:t>
            </a:r>
            <a:r>
              <a:rPr lang="en-US" sz="1800" b="0" i="0" u="none" strike="noStrike" cap="none">
                <a:solidFill>
                  <a:schemeClr val="dk1"/>
                </a:solidFill>
                <a:latin typeface="Calibri"/>
                <a:ea typeface="Calibri"/>
                <a:cs typeface="Calibri"/>
                <a:sym typeface="Calibri"/>
              </a:rPr>
              <a:t> to view full FY23 Business Plan</a:t>
            </a:r>
            <a:endParaRPr sz="1400" b="0" i="0" u="none" strike="noStrike" cap="none">
              <a:solidFill>
                <a:srgbClr val="000000"/>
              </a:solidFill>
              <a:latin typeface="Arial"/>
              <a:ea typeface="Arial"/>
              <a:cs typeface="Arial"/>
              <a:sym typeface="Arial"/>
            </a:endParaRPr>
          </a:p>
        </p:txBody>
      </p:sp>
      <p:sp>
        <p:nvSpPr>
          <p:cNvPr id="381" name="Google Shape;381;p44"/>
          <p:cNvSpPr txBox="1"/>
          <p:nvPr/>
        </p:nvSpPr>
        <p:spPr>
          <a:xfrm>
            <a:off x="839788" y="270644"/>
            <a:ext cx="3932237" cy="171678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9595D2"/>
              </a:buClr>
              <a:buSzPts val="1800"/>
              <a:buFont typeface="Calibri"/>
              <a:buNone/>
            </a:pPr>
            <a:r>
              <a:rPr lang="en-US" sz="1800" b="1" i="0" u="none" strike="noStrike" cap="none">
                <a:solidFill>
                  <a:srgbClr val="9595D2"/>
                </a:solidFill>
                <a:latin typeface="Calibri"/>
                <a:ea typeface="Calibri"/>
                <a:cs typeface="Calibri"/>
                <a:sym typeface="Calibri"/>
              </a:rPr>
              <a:t>OUR COMMITMENTS:</a:t>
            </a:r>
            <a:endParaRPr sz="1400" b="0" i="0" u="none" strike="noStrike" cap="none">
              <a:solidFill>
                <a:srgbClr val="000000"/>
              </a:solidFill>
              <a:latin typeface="Arial"/>
              <a:ea typeface="Arial"/>
              <a:cs typeface="Arial"/>
              <a:sym typeface="Arial"/>
            </a:endParaRPr>
          </a:p>
        </p:txBody>
      </p:sp>
      <p:sp>
        <p:nvSpPr>
          <p:cNvPr id="382" name="Google Shape;382;p44"/>
          <p:cNvSpPr txBox="1"/>
          <p:nvPr/>
        </p:nvSpPr>
        <p:spPr>
          <a:xfrm>
            <a:off x="839788" y="1987433"/>
            <a:ext cx="4832592" cy="1716785"/>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1500"/>
              <a:buFont typeface="Arial"/>
              <a:buAutoNum type="arabicParenR"/>
            </a:pPr>
            <a:r>
              <a:rPr lang="en-US" sz="1500" b="0" i="0" u="none" strike="noStrike" cap="none">
                <a:solidFill>
                  <a:schemeClr val="dk1"/>
                </a:solidFill>
                <a:latin typeface="Calibri"/>
                <a:ea typeface="Calibri"/>
                <a:cs typeface="Calibri"/>
                <a:sym typeface="Calibri"/>
              </a:rPr>
              <a:t>Improve Health and Well-Being across the Life Span of Louisianans</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1500"/>
              <a:buFont typeface="Arial"/>
              <a:buAutoNum type="arabicParenR"/>
            </a:pPr>
            <a:r>
              <a:rPr lang="en-US" sz="1500" b="0" i="0" u="none" strike="noStrike" cap="none">
                <a:solidFill>
                  <a:schemeClr val="dk1"/>
                </a:solidFill>
                <a:latin typeface="Calibri"/>
                <a:ea typeface="Calibri"/>
                <a:cs typeface="Calibri"/>
                <a:sym typeface="Calibri"/>
              </a:rPr>
              <a:t>Support Vulnerable and Underserved Populations</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1500"/>
              <a:buFont typeface="Arial"/>
              <a:buAutoNum type="arabicParenR"/>
            </a:pPr>
            <a:r>
              <a:rPr lang="en-US" sz="1500" b="0" i="0" u="none" strike="noStrike" cap="none">
                <a:solidFill>
                  <a:schemeClr val="dk1"/>
                </a:solidFill>
                <a:latin typeface="Calibri"/>
                <a:ea typeface="Calibri"/>
                <a:cs typeface="Calibri"/>
                <a:sym typeface="Calibri"/>
              </a:rPr>
              <a:t>Invest in and Empower #TeamLDH</a:t>
            </a:r>
            <a:endParaRPr sz="15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1000"/>
              </a:spcBef>
              <a:spcAft>
                <a:spcPts val="0"/>
              </a:spcAft>
              <a:buClr>
                <a:schemeClr val="dk1"/>
              </a:buClr>
              <a:buSzPts val="1500"/>
              <a:buFont typeface="Arial"/>
              <a:buAutoNum type="arabicParenR"/>
            </a:pPr>
            <a:r>
              <a:rPr lang="en-US" sz="1500" b="0" i="0" u="none" strike="noStrike" cap="none">
                <a:solidFill>
                  <a:schemeClr val="dk1"/>
                </a:solidFill>
                <a:latin typeface="Calibri"/>
                <a:ea typeface="Calibri"/>
                <a:cs typeface="Calibri"/>
                <a:sym typeface="Calibri"/>
              </a:rPr>
              <a:t>Improve Performance, Accountability, and Compliance</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1500"/>
              <a:buFont typeface="Arial"/>
              <a:buAutoNum type="arabicParenR"/>
            </a:pPr>
            <a:r>
              <a:rPr lang="en-US" sz="1500" b="0" i="0" u="none" strike="noStrike" cap="none">
                <a:solidFill>
                  <a:schemeClr val="dk1"/>
                </a:solidFill>
                <a:latin typeface="Calibri"/>
                <a:ea typeface="Calibri"/>
                <a:cs typeface="Calibri"/>
                <a:sym typeface="Calibri"/>
              </a:rPr>
              <a:t>Strengthen Customer Service, Partnerships, and Community Relations</a:t>
            </a:r>
            <a:endParaRPr sz="1400" b="0" i="0" u="none" strike="noStrike" cap="none">
              <a:solidFill>
                <a:srgbClr val="000000"/>
              </a:solidFill>
              <a:latin typeface="Arial"/>
              <a:ea typeface="Arial"/>
              <a:cs typeface="Arial"/>
              <a:sym typeface="Arial"/>
            </a:endParaRPr>
          </a:p>
        </p:txBody>
      </p:sp>
      <p:sp>
        <p:nvSpPr>
          <p:cNvPr id="383" name="Google Shape;383;p44"/>
          <p:cNvSpPr txBox="1"/>
          <p:nvPr/>
        </p:nvSpPr>
        <p:spPr>
          <a:xfrm>
            <a:off x="838200" y="2916318"/>
            <a:ext cx="3932237" cy="171678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9595D2"/>
              </a:buClr>
              <a:buSzPts val="1800"/>
              <a:buFont typeface="Calibri"/>
              <a:buNone/>
            </a:pPr>
            <a:r>
              <a:rPr lang="en-US" sz="1800" b="1" i="0" u="none" strike="noStrike" cap="none">
                <a:solidFill>
                  <a:srgbClr val="9595D2"/>
                </a:solidFill>
                <a:latin typeface="Calibri"/>
                <a:ea typeface="Calibri"/>
                <a:cs typeface="Calibri"/>
                <a:sym typeface="Calibri"/>
              </a:rPr>
              <a:t>THESE COMMITMENTS ENCOMPASS:</a:t>
            </a:r>
            <a:endParaRPr sz="1400" b="0" i="0" u="none" strike="noStrike" cap="none">
              <a:solidFill>
                <a:srgbClr val="000000"/>
              </a:solidFill>
              <a:latin typeface="Arial"/>
              <a:ea typeface="Arial"/>
              <a:cs typeface="Arial"/>
              <a:sym typeface="Arial"/>
            </a:endParaRPr>
          </a:p>
        </p:txBody>
      </p:sp>
      <p:sp>
        <p:nvSpPr>
          <p:cNvPr id="384" name="Google Shape;384;p44"/>
          <p:cNvSpPr txBox="1"/>
          <p:nvPr/>
        </p:nvSpPr>
        <p:spPr>
          <a:xfrm>
            <a:off x="838200" y="4633103"/>
            <a:ext cx="5983043" cy="3184887"/>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18 initiatives</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45 goals</a:t>
            </a:r>
            <a:endParaRPr sz="1400" b="0" i="0" u="none" strike="noStrike" cap="none">
              <a:solidFill>
                <a:srgbClr val="000000"/>
              </a:solidFill>
              <a:latin typeface="Arial"/>
              <a:ea typeface="Arial"/>
              <a:cs typeface="Arial"/>
              <a:sym typeface="Arial"/>
            </a:endParaRPr>
          </a:p>
          <a:p>
            <a:pPr marL="342900" marR="0" lvl="0" indent="-342900" algn="l" rtl="0">
              <a:lnSpc>
                <a:spcPct val="90000"/>
              </a:lnSpc>
              <a:spcBef>
                <a:spcPts val="100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253 deliverables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400" name="Google Shape;400;p46"/>
          <p:cNvSpPr txBox="1">
            <a:spLocks noGrp="1"/>
          </p:cNvSpPr>
          <p:nvPr>
            <p:ph type="title"/>
          </p:nvPr>
        </p:nvSpPr>
        <p:spPr>
          <a:xfrm>
            <a:off x="1100324" y="546609"/>
            <a:ext cx="10515600" cy="535280"/>
          </a:xfrm>
          <a:prstGeom prst="rect">
            <a:avLst/>
          </a:prstGeom>
          <a:noFill/>
          <a:ln>
            <a:noFill/>
          </a:ln>
        </p:spPr>
        <p:txBody>
          <a:bodyPr spcFirstLastPara="1" wrap="square" lIns="91425" tIns="45700" rIns="91425" bIns="45700" anchor="b" anchorCtr="0">
            <a:normAutofit fontScale="90000"/>
          </a:bodyPr>
          <a:lstStyle/>
          <a:p>
            <a:pPr lvl="0">
              <a:buSzPts val="2000"/>
            </a:pPr>
            <a:r>
              <a:rPr lang="en-US" sz="2000" dirty="0"/>
              <a:t>Commitment 1: Improve Health and Well-Being across the Lifespan of Louisianans</a:t>
            </a:r>
            <a:br>
              <a:rPr lang="en-US" sz="2000" dirty="0"/>
            </a:br>
            <a:r>
              <a:rPr lang="en-US" sz="2000" dirty="0"/>
              <a:t>Initiative </a:t>
            </a:r>
            <a:r>
              <a:rPr lang="en-US" sz="2000" dirty="0"/>
              <a:t>1: Improve Health Outcomes in Pregnancy and through Childhood</a:t>
            </a:r>
            <a:endParaRPr dirty="0"/>
          </a:p>
        </p:txBody>
      </p:sp>
      <p:sp>
        <p:nvSpPr>
          <p:cNvPr id="401" name="Google Shape;401;p46"/>
          <p:cNvSpPr txBox="1"/>
          <p:nvPr/>
        </p:nvSpPr>
        <p:spPr>
          <a:xfrm>
            <a:off x="302622" y="1600200"/>
            <a:ext cx="11232886" cy="3112552"/>
          </a:xfrm>
          <a:prstGeom prst="rect">
            <a:avLst/>
          </a:prstGeom>
          <a:noFill/>
          <a:ln>
            <a:noFill/>
          </a:ln>
        </p:spPr>
        <p:txBody>
          <a:bodyPr spcFirstLastPara="1" wrap="square" lIns="91425" tIns="45700" rIns="91425" bIns="45700" anchor="t" anchorCtr="0">
            <a:noAutofit/>
          </a:bodyPr>
          <a:lstStyle/>
          <a:p>
            <a:pPr marL="457200" marR="0" lvl="1" indent="0" algn="l" rtl="0">
              <a:lnSpc>
                <a:spcPct val="90000"/>
              </a:lnSpc>
              <a:spcBef>
                <a:spcPts val="0"/>
              </a:spcBef>
              <a:spcAft>
                <a:spcPts val="0"/>
              </a:spcAft>
              <a:buClr>
                <a:schemeClr val="dk1"/>
              </a:buClr>
              <a:buSzPts val="1100"/>
              <a:buFont typeface="Arial"/>
              <a:buNone/>
            </a:pPr>
            <a:endParaRPr sz="11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1: </a:t>
            </a:r>
            <a:r>
              <a:rPr lang="en-US" sz="3600" b="0" i="0" u="none" strike="noStrike" cap="none" dirty="0">
                <a:solidFill>
                  <a:srgbClr val="9595D2"/>
                </a:solidFill>
                <a:latin typeface="Calibri"/>
                <a:ea typeface="Calibri"/>
                <a:cs typeface="Calibri"/>
                <a:sym typeface="Calibri"/>
              </a:rPr>
              <a:t>Increase breastfeeding rates.</a:t>
            </a:r>
            <a:br>
              <a:rPr lang="en-US" sz="3600" b="0" i="0" u="none" strike="noStrike" cap="none" dirty="0">
                <a:solidFill>
                  <a:srgbClr val="9595D2"/>
                </a:solidFill>
                <a:latin typeface="Calibri"/>
                <a:ea typeface="Calibri"/>
                <a:cs typeface="Calibri"/>
                <a:sym typeface="Calibri"/>
              </a:rPr>
            </a:br>
            <a:endParaRPr sz="3600" b="0" i="0" u="none" strike="noStrike" cap="none" dirty="0">
              <a:solidFill>
                <a:srgbClr val="9595D2"/>
              </a:solidFill>
              <a:latin typeface="Calibri"/>
              <a:ea typeface="Calibri"/>
              <a:cs typeface="Calibri"/>
              <a:sym typeface="Calibri"/>
            </a:endParaRPr>
          </a:p>
          <a:p>
            <a:pPr marL="457200" marR="0" lvl="1" algn="l" rtl="0">
              <a:lnSpc>
                <a:spcPct val="90000"/>
              </a:lnSpc>
              <a:spcBef>
                <a:spcPts val="500"/>
              </a:spcBef>
              <a:spcAft>
                <a:spcPts val="0"/>
              </a:spcAft>
              <a:buClr>
                <a:srgbClr val="9595D2"/>
              </a:buClr>
              <a:buSzPts val="3600"/>
            </a:pPr>
            <a:r>
              <a:rPr lang="en-US" sz="3600" b="1" i="0" u="none" strike="noStrike" cap="none" dirty="0">
                <a:solidFill>
                  <a:srgbClr val="9595D2"/>
                </a:solidFill>
                <a:latin typeface="Calibri"/>
                <a:ea typeface="Calibri"/>
                <a:cs typeface="Calibri"/>
                <a:sym typeface="Calibri"/>
              </a:rPr>
              <a:t>Goal 2: </a:t>
            </a:r>
            <a:r>
              <a:rPr lang="en-US" sz="3600" b="0" i="0" u="none" strike="noStrike" cap="none" dirty="0">
                <a:solidFill>
                  <a:srgbClr val="9595D2"/>
                </a:solidFill>
                <a:latin typeface="Calibri"/>
                <a:ea typeface="Calibri"/>
                <a:cs typeface="Calibri"/>
                <a:sym typeface="Calibri"/>
              </a:rPr>
              <a:t>Address the effects of Adverse Childhood Experiences (ACEs) and trauma.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Office Theme">
  <a:themeElements>
    <a:clrScheme name="LDH color theme">
      <a:dk1>
        <a:srgbClr val="52BAC7"/>
      </a:dk1>
      <a:lt1>
        <a:srgbClr val="FEFFFE"/>
      </a:lt1>
      <a:dk2>
        <a:srgbClr val="15496F"/>
      </a:dk2>
      <a:lt2>
        <a:srgbClr val="AA8D2E"/>
      </a:lt2>
      <a:accent1>
        <a:srgbClr val="3F74B8"/>
      </a:accent1>
      <a:accent2>
        <a:srgbClr val="8CC0CD"/>
      </a:accent2>
      <a:accent3>
        <a:srgbClr val="A5A5A5"/>
      </a:accent3>
      <a:accent4>
        <a:srgbClr val="D1C299"/>
      </a:accent4>
      <a:accent5>
        <a:srgbClr val="7C84BB"/>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LDH color theme">
      <a:dk1>
        <a:srgbClr val="52BAC7"/>
      </a:dk1>
      <a:lt1>
        <a:srgbClr val="FEFFFE"/>
      </a:lt1>
      <a:dk2>
        <a:srgbClr val="15496F"/>
      </a:dk2>
      <a:lt2>
        <a:srgbClr val="AA8D2E"/>
      </a:lt2>
      <a:accent1>
        <a:srgbClr val="3F74B8"/>
      </a:accent1>
      <a:accent2>
        <a:srgbClr val="8CC0CD"/>
      </a:accent2>
      <a:accent3>
        <a:srgbClr val="A5A5A5"/>
      </a:accent3>
      <a:accent4>
        <a:srgbClr val="D1C299"/>
      </a:accent4>
      <a:accent5>
        <a:srgbClr val="7C84BB"/>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TotalTime>
  <Words>6562</Words>
  <Application>Microsoft Office PowerPoint</Application>
  <PresentationFormat>Widescreen</PresentationFormat>
  <Paragraphs>545</Paragraphs>
  <Slides>27</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vt:lpstr>
      <vt:lpstr>Calibri</vt:lpstr>
      <vt:lpstr>Noto Sans</vt:lpstr>
      <vt:lpstr>1_Office Theme</vt:lpstr>
      <vt:lpstr>Office Theme</vt:lpstr>
      <vt:lpstr>PowerPoint Presentation</vt:lpstr>
      <vt:lpstr>OUR COMMITMENTS:</vt:lpstr>
      <vt:lpstr>Commitment 1: Improve the Health and Well-Being of Louisianans with an Emphasis on Prevention</vt:lpstr>
      <vt:lpstr>Commitment 1: Improve the Health and Well-Being of Louisianans with an Emphasis on Prevention</vt:lpstr>
      <vt:lpstr>Commitment 2: Reshape #TeamLDH Culture </vt:lpstr>
      <vt:lpstr>Commitment 3: Enhance Customer Service, Partnerships, and Community Relations</vt:lpstr>
      <vt:lpstr>Commitment 4: Promote Transparency, Accountability, and Compliance</vt:lpstr>
      <vt:lpstr>FY 2023 LDH Business Plan | Invest: Teaming up for a Stronger LDH and a Healthier Louisiana</vt:lpstr>
      <vt:lpstr>Commitment 1: Improve Health and Well-Being across the Lifespan of Louisianans Initiative 1: Improve Health Outcomes in Pregnancy and through Childhood</vt:lpstr>
      <vt:lpstr> Commitment 1: Improve Health and Well-Being across the Lifespan of Louisianans Initiative 2: Improve Prevention, Early Detection, and Treatment of Chronic Diseases</vt:lpstr>
      <vt:lpstr> Commitment 1: Improve Health and Well-Being across the Lifespan of Louisianans Initiative 2: Improve Prevention, Early Detection, and Treatment of Chronic Diseases</vt:lpstr>
      <vt:lpstr>Commitment 1: Improve Health and Well-Being across the Lifespan of Louisianans Initiative 3: Increase Availability of Behavioral Health Services</vt:lpstr>
      <vt:lpstr>Commitment 1: Improve Health and Well-Being across the Lifespan of Louisianans Initiative 4: Increase Access to Dental Services for Adults with Developmental Disabilities</vt:lpstr>
      <vt:lpstr>Commitment 2: Support Vulnerable and Underserved Populations Initiative 5: Improve Systems to Support People Living with Sickle Cell Disease</vt:lpstr>
      <vt:lpstr>Commitment 2: Support Vulnerable and Underserved Populations Initiative 6: Increase and Strengthen Service Delivery for Vulnerable Residents</vt:lpstr>
      <vt:lpstr>Commitment 2: Support Vulnerable and Underserved Populations Initiative 7: Protect the Health, Safety, and Welfare of Nursing Home Residents in Louisiana</vt:lpstr>
      <vt:lpstr>Commitment 2: Support Vulnerable and Underserved Populations Initiative 8: Improve the Sustainability of Public Water Systems</vt:lpstr>
      <vt:lpstr>Commitment 3: Invest in and Empower #TeamLDH Initiative 9: Improve #TeamLDH Culture, Recruitment, and Retention</vt:lpstr>
      <vt:lpstr>Commitment 3: Invest in and Empower #TeamLDH</vt:lpstr>
      <vt:lpstr>Commitment 4: Improve Performance, Accountability, and Compliance  </vt:lpstr>
      <vt:lpstr> Commitment 5: Strengthen Customer Service, Partnerships, and Community Relations Initiative 15: Establish the Office of Women’s Health and Community Health</vt:lpstr>
      <vt:lpstr> Commitment 5: Strengthen Customer Service, Partnerships, and Community Relations Initiative 16: Build Statewide Capacity to Engage in Systemic Health Equity Work</vt:lpstr>
      <vt:lpstr>Commitment 5: Strengthen Customer Service, Partnerships, and Community Relations Initiative 17: Strengthen, Expand, and Diversify Louisiana’s Healthcare Workforce</vt:lpstr>
      <vt:lpstr>Commitment 5: Strengthen Customer Service, Partnerships, and Community Relations Initiative 17: Strengthen, Expand, and Diversify Louisiana’s Healthcare Workforce</vt:lpstr>
      <vt:lpstr> Commitment 5: Strengthen Customer Service, Partnerships, and Community Relations Initiative 18: Expand Collaborations with Community Partners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Foster Hagan</dc:creator>
  <cp:lastModifiedBy>Julie Foster Hagan</cp:lastModifiedBy>
  <cp:revision>7</cp:revision>
  <dcterms:modified xsi:type="dcterms:W3CDTF">2023-01-11T20:04:16Z</dcterms:modified>
</cp:coreProperties>
</file>